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4"/>
  </p:notesMasterIdLst>
  <p:handoutMasterIdLst>
    <p:handoutMasterId r:id="rId25"/>
  </p:handoutMasterIdLst>
  <p:sldIdLst>
    <p:sldId id="273" r:id="rId2"/>
    <p:sldId id="274" r:id="rId3"/>
    <p:sldId id="275" r:id="rId4"/>
    <p:sldId id="257" r:id="rId5"/>
    <p:sldId id="276" r:id="rId6"/>
    <p:sldId id="277" r:id="rId7"/>
    <p:sldId id="258" r:id="rId8"/>
    <p:sldId id="260" r:id="rId9"/>
    <p:sldId id="278" r:id="rId10"/>
    <p:sldId id="268" r:id="rId11"/>
    <p:sldId id="261" r:id="rId12"/>
    <p:sldId id="262" r:id="rId13"/>
    <p:sldId id="279" r:id="rId14"/>
    <p:sldId id="264" r:id="rId15"/>
    <p:sldId id="280" r:id="rId16"/>
    <p:sldId id="263" r:id="rId17"/>
    <p:sldId id="265" r:id="rId18"/>
    <p:sldId id="266" r:id="rId19"/>
    <p:sldId id="267" r:id="rId20"/>
    <p:sldId id="269" r:id="rId21"/>
    <p:sldId id="270" r:id="rId22"/>
    <p:sldId id="281" r:id="rId2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charset="0"/>
        <a:ea typeface="ＭＳ Ｐゴシック" charset="0"/>
        <a:cs typeface="ＭＳ Ｐゴシック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charset="0"/>
        <a:ea typeface="ＭＳ Ｐゴシック" charset="0"/>
        <a:cs typeface="ＭＳ Ｐゴシック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charset="0"/>
        <a:ea typeface="ＭＳ Ｐゴシック" charset="0"/>
        <a:cs typeface="ＭＳ Ｐゴシック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charset="0"/>
        <a:ea typeface="ＭＳ Ｐゴシック" charset="0"/>
        <a:cs typeface="ＭＳ Ｐゴシック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Comic Sans MS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Comic Sans MS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Comic Sans MS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Comic Sans MS" charset="0"/>
        <a:ea typeface="ＭＳ Ｐゴシック" charset="0"/>
        <a:cs typeface="ＭＳ Ｐゴシック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8690" autoAdjust="0"/>
  </p:normalViewPr>
  <p:slideViewPr>
    <p:cSldViewPr>
      <p:cViewPr>
        <p:scale>
          <a:sx n="99" d="100"/>
          <a:sy n="99" d="100"/>
        </p:scale>
        <p:origin x="-1032" y="1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2" d="100"/>
        <a:sy n="102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notesMaster" Target="notesMasters/notesMaster1.xml"/><Relationship Id="rId25" Type="http://schemas.openxmlformats.org/officeDocument/2006/relationships/handoutMaster" Target="handoutMasters/handoutMaster1.xml"/><Relationship Id="rId26" Type="http://schemas.openxmlformats.org/officeDocument/2006/relationships/printerSettings" Target="printerSettings/printerSettings1.bin"/><Relationship Id="rId27" Type="http://schemas.openxmlformats.org/officeDocument/2006/relationships/presProps" Target="presProps.xml"/><Relationship Id="rId28" Type="http://schemas.openxmlformats.org/officeDocument/2006/relationships/viewProps" Target="viewProps.xml"/><Relationship Id="rId29" Type="http://schemas.openxmlformats.org/officeDocument/2006/relationships/theme" Target="theme/theme1.xml"/><Relationship Id="rId30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C274601-3C15-C849-934A-D3B51362CB3A}" type="datetimeFigureOut">
              <a:rPr lang="en-US" smtClean="0"/>
              <a:t>3/10/16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E9E5B1D-BE54-7545-ABE7-B8CCFC976C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235597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06CA864-7BE4-664F-B69A-F275AE58EDDE}" type="datetimeFigureOut">
              <a:rPr lang="en-US" smtClean="0"/>
              <a:t>3/10/16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4BD1ED8-3C9F-0749-91CF-4C82F25CEE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26729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916556-F221-6B4A-941B-C4D5E89A565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50744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28CDB4-73E0-F449-8197-52C89BA2DCA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77183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9DF34A-A5BC-3C4A-95B7-3236D14BB8F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59591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9D3503-C020-CD4B-BF6D-3DAB6B076F7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37742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D2F09D-1D5D-E640-9131-07ADF02E5DC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67507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2923BF-0F1B-BD4D-9C7C-B519A1AF002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35705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1F3FB7-4444-5641-9266-5DEED5BD2EE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89871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F59828-B2EB-2A4C-A94D-BEA8D363E83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6135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B3A76C-7820-154F-80CA-E04A29777C4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04790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57906BB-6978-DD4D-8858-DAC14037CA6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47652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843C49-99BB-A24A-B791-488380824CD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97814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n-lt"/>
                <a:cs typeface="+mn-cs"/>
              </a:defRPr>
            </a:lvl1pPr>
          </a:lstStyle>
          <a:p>
            <a:pPr>
              <a:defRPr/>
            </a:pPr>
            <a:fld id="{39D57118-4C32-8A46-AAC1-B8BB302803F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omic Sans MS"/>
          <a:ea typeface="+mj-ea"/>
          <a:cs typeface="Comic Sans M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Comic Sans MS"/>
          <a:ea typeface="+mn-ea"/>
          <a:cs typeface="Comic Sans M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Comic Sans MS"/>
          <a:ea typeface="+mn-ea"/>
          <a:cs typeface="Comic Sans M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Comic Sans MS"/>
          <a:ea typeface="+mn-ea"/>
          <a:cs typeface="Comic Sans M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Comic Sans MS"/>
          <a:ea typeface="+mn-ea"/>
          <a:cs typeface="Comic Sans M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Comic Sans MS"/>
          <a:ea typeface="+mn-ea"/>
          <a:cs typeface="Comic Sans M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xael.org/pages/python-nmap-en.html" TargetMode="External"/><Relationship Id="rId4" Type="http://schemas.openxmlformats.org/officeDocument/2006/relationships/hyperlink" Target="https://pypi.python.org/pypi/python-libnmap/0.7.0" TargetMode="External"/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pythonforbeginners.com/code-snippets-source-code/port-scanner-in-python" TargetMode="Externa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nmap.org" TargetMode="Externa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em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4800" b="1" dirty="0" smtClean="0">
                <a:latin typeface="Comic Sans MS" charset="0"/>
                <a:cs typeface="+mj-cs"/>
              </a:rPr>
              <a:t>Network and </a:t>
            </a:r>
            <a:r>
              <a:rPr lang="en-US" sz="4800" b="1" dirty="0">
                <a:latin typeface="Comic Sans MS" charset="0"/>
              </a:rPr>
              <a:t>Port </a:t>
            </a:r>
            <a:r>
              <a:rPr lang="en-US" sz="4800" b="1" dirty="0" smtClean="0">
                <a:latin typeface="Comic Sans MS" charset="0"/>
                <a:cs typeface="+mj-cs"/>
              </a:rPr>
              <a:t>Scanning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4191000"/>
            <a:ext cx="6400800" cy="17526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>
                <a:latin typeface="Comic Sans MS" charset="0"/>
                <a:cs typeface="+mn-cs"/>
              </a:rPr>
              <a:t>Chien-Chung Shen</a:t>
            </a:r>
          </a:p>
          <a:p>
            <a:pPr eaLnBrk="1" hangingPunct="1">
              <a:defRPr/>
            </a:pPr>
            <a:r>
              <a:rPr lang="en-US" b="1" dirty="0" err="1" smtClean="0">
                <a:latin typeface="Courier New" charset="0"/>
                <a:cs typeface="+mn-cs"/>
              </a:rPr>
              <a:t>cshen@udel.edu</a:t>
            </a:r>
            <a:endParaRPr lang="en-US" b="1" dirty="0" smtClean="0">
              <a:latin typeface="Courier New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4561881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Port Scanner in Python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000" dirty="0" smtClean="0">
                <a:hlinkClick r:id="rId2"/>
              </a:rPr>
              <a:t>Port Scanner in Python</a:t>
            </a:r>
            <a:endParaRPr lang="en-US" sz="3000" dirty="0" smtClean="0"/>
          </a:p>
          <a:p>
            <a:r>
              <a:rPr lang="en-US" dirty="0" smtClean="0"/>
              <a:t>Using </a:t>
            </a:r>
            <a:r>
              <a:rPr lang="en-US" dirty="0"/>
              <a:t>built-in </a:t>
            </a:r>
            <a:r>
              <a:rPr lang="en-US" b="1" dirty="0" smtClean="0">
                <a:solidFill>
                  <a:srgbClr val="0000FF"/>
                </a:solidFill>
              </a:rPr>
              <a:t>socket</a:t>
            </a:r>
            <a:r>
              <a:rPr lang="en-US" dirty="0" smtClean="0">
                <a:solidFill>
                  <a:srgbClr val="0000FF"/>
                </a:solidFill>
              </a:rPr>
              <a:t> </a:t>
            </a:r>
            <a:r>
              <a:rPr lang="en-US" dirty="0" smtClean="0"/>
              <a:t>module</a:t>
            </a:r>
          </a:p>
          <a:p>
            <a:pPr marL="0" indent="0">
              <a:buNone/>
            </a:pPr>
            <a:r>
              <a:rPr lang="en-US" b="1" dirty="0">
                <a:latin typeface="Courier New"/>
                <a:cs typeface="Courier New"/>
              </a:rPr>
              <a:t>$ python </a:t>
            </a:r>
            <a:r>
              <a:rPr lang="en-US" b="1" dirty="0" smtClean="0">
                <a:latin typeface="Courier New"/>
                <a:cs typeface="Courier New"/>
              </a:rPr>
              <a:t>port-</a:t>
            </a:r>
            <a:r>
              <a:rPr lang="en-US" b="1" dirty="0" err="1" smtClean="0">
                <a:latin typeface="Courier New"/>
                <a:cs typeface="Courier New"/>
              </a:rPr>
              <a:t>scanner.py</a:t>
            </a:r>
            <a:r>
              <a:rPr lang="en-US" b="1" dirty="0" smtClean="0">
                <a:latin typeface="Courier New"/>
                <a:cs typeface="Courier New"/>
              </a:rPr>
              <a:t> </a:t>
            </a:r>
          </a:p>
          <a:p>
            <a:r>
              <a:rPr lang="en-US" dirty="0" err="1" smtClean="0"/>
              <a:t>Nmap</a:t>
            </a:r>
            <a:r>
              <a:rPr lang="en-US" dirty="0" smtClean="0"/>
              <a:t> module/library in Python</a:t>
            </a:r>
          </a:p>
          <a:p>
            <a:pPr lvl="1"/>
            <a:r>
              <a:rPr lang="en-US" dirty="0" smtClean="0">
                <a:hlinkClick r:id="rId3"/>
              </a:rPr>
              <a:t>python-nmap: nmap from python</a:t>
            </a:r>
            <a:endParaRPr lang="en-US" dirty="0" smtClean="0"/>
          </a:p>
          <a:p>
            <a:pPr lvl="1"/>
            <a:r>
              <a:rPr lang="en-US" dirty="0" smtClean="0">
                <a:hlinkClick r:id="rId4"/>
              </a:rPr>
              <a:t>python-libnmap 0.7.0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398834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74638"/>
            <a:ext cx="8534400" cy="1143000"/>
          </a:xfrm>
        </p:spPr>
        <p:txBody>
          <a:bodyPr/>
          <a:lstStyle/>
          <a:p>
            <a:r>
              <a:rPr lang="en-US" sz="4200" dirty="0" smtClean="0"/>
              <a:t>Port Scanning with (TCP) </a:t>
            </a:r>
            <a:r>
              <a:rPr lang="en-US" sz="4200" b="1" dirty="0" smtClean="0">
                <a:latin typeface="Courier New"/>
                <a:cs typeface="Courier New"/>
              </a:rPr>
              <a:t>SYN </a:t>
            </a:r>
            <a:r>
              <a:rPr lang="en-US" sz="4200" dirty="0" smtClean="0"/>
              <a:t>(1)</a:t>
            </a:r>
            <a:r>
              <a:rPr lang="en-US" sz="4200" b="1" dirty="0" smtClean="0">
                <a:latin typeface="Courier New"/>
                <a:cs typeface="Courier New"/>
              </a:rPr>
              <a:t> </a:t>
            </a:r>
            <a:endParaRPr lang="en-US" sz="4200" b="1" dirty="0">
              <a:latin typeface="Courier New"/>
              <a:cs typeface="Courier New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Most popular form of port scanning</a:t>
            </a:r>
          </a:p>
          <a:p>
            <a:r>
              <a:rPr lang="en-US" sz="2400" dirty="0" smtClean="0"/>
              <a:t>Open TCP </a:t>
            </a:r>
            <a:r>
              <a:rPr lang="en-US" sz="2400" dirty="0" smtClean="0">
                <a:solidFill>
                  <a:srgbClr val="0000FF"/>
                </a:solidFill>
              </a:rPr>
              <a:t>connection</a:t>
            </a:r>
            <a:r>
              <a:rPr lang="en-US" sz="2400" dirty="0" smtClean="0"/>
              <a:t> via three-way handshake</a:t>
            </a:r>
          </a:p>
          <a:p>
            <a:pPr lvl="1"/>
            <a:r>
              <a:rPr lang="en-US" sz="2000" b="1" dirty="0" smtClean="0">
                <a:latin typeface="Courier New"/>
                <a:cs typeface="Courier New"/>
              </a:rPr>
              <a:t>SYN</a:t>
            </a:r>
            <a:r>
              <a:rPr lang="en-US" sz="2000" dirty="0" smtClean="0"/>
              <a:t> -&gt; </a:t>
            </a:r>
            <a:r>
              <a:rPr lang="en-US" sz="2000" b="1" dirty="0" smtClean="0">
                <a:latin typeface="Courier New"/>
                <a:cs typeface="Courier New"/>
              </a:rPr>
              <a:t>SYN+ACK </a:t>
            </a:r>
            <a:r>
              <a:rPr lang="en-US" sz="2000" dirty="0" smtClean="0"/>
              <a:t>-&gt; </a:t>
            </a:r>
            <a:r>
              <a:rPr lang="en-US" sz="2000" b="1" dirty="0" smtClean="0">
                <a:latin typeface="Courier New"/>
                <a:cs typeface="Courier New"/>
              </a:rPr>
              <a:t>ACK</a:t>
            </a:r>
          </a:p>
          <a:p>
            <a:r>
              <a:rPr lang="en-US" sz="2400" dirty="0"/>
              <a:t>In </a:t>
            </a:r>
            <a:r>
              <a:rPr lang="en-US" sz="2400" dirty="0" smtClean="0"/>
              <a:t>port scanning with </a:t>
            </a:r>
            <a:r>
              <a:rPr lang="en-US" sz="2400" b="1" dirty="0" smtClean="0">
                <a:latin typeface="Courier New"/>
                <a:cs typeface="Courier New"/>
              </a:rPr>
              <a:t>SYN</a:t>
            </a:r>
            <a:r>
              <a:rPr lang="en-US" sz="2400" dirty="0" smtClean="0"/>
              <a:t> </a:t>
            </a:r>
            <a:r>
              <a:rPr lang="en-US" sz="2400" dirty="0"/>
              <a:t>packets, </a:t>
            </a:r>
            <a:r>
              <a:rPr lang="en-US" sz="2400" dirty="0" smtClean="0"/>
              <a:t>scanner sends </a:t>
            </a:r>
            <a:r>
              <a:rPr lang="en-US" sz="2400" dirty="0"/>
              <a:t>out </a:t>
            </a:r>
            <a:r>
              <a:rPr lang="en-US" sz="2400" b="1" dirty="0">
                <a:latin typeface="Courier New"/>
                <a:cs typeface="Courier New"/>
              </a:rPr>
              <a:t>SYN</a:t>
            </a:r>
            <a:r>
              <a:rPr lang="en-US" sz="2400" dirty="0"/>
              <a:t> packets </a:t>
            </a:r>
            <a:r>
              <a:rPr lang="en-US" sz="2400" dirty="0" smtClean="0"/>
              <a:t>to </a:t>
            </a:r>
            <a:r>
              <a:rPr lang="en-US" sz="2400" dirty="0"/>
              <a:t>different ports of a remote </a:t>
            </a:r>
            <a:r>
              <a:rPr lang="en-US" sz="2400" dirty="0" smtClean="0"/>
              <a:t>machine. </a:t>
            </a:r>
            <a:r>
              <a:rPr lang="en-US" sz="2400" dirty="0"/>
              <a:t>When </a:t>
            </a:r>
            <a:r>
              <a:rPr lang="en-US" sz="2400" dirty="0" smtClean="0"/>
              <a:t>scanner receives </a:t>
            </a:r>
            <a:r>
              <a:rPr lang="en-US" sz="2400" b="1" dirty="0">
                <a:solidFill>
                  <a:srgbClr val="0000FF"/>
                </a:solidFill>
                <a:latin typeface="Courier New"/>
                <a:cs typeface="Courier New"/>
              </a:rPr>
              <a:t>SYN+ACK </a:t>
            </a:r>
            <a:r>
              <a:rPr lang="en-US" sz="2400" dirty="0"/>
              <a:t>packet in </a:t>
            </a:r>
            <a:r>
              <a:rPr lang="en-US" sz="2400" dirty="0" smtClean="0"/>
              <a:t>return for a given </a:t>
            </a:r>
            <a:r>
              <a:rPr lang="en-US" sz="2400" dirty="0"/>
              <a:t>port, </a:t>
            </a:r>
            <a:r>
              <a:rPr lang="en-US" sz="2400" dirty="0" smtClean="0"/>
              <a:t>scanner </a:t>
            </a:r>
            <a:r>
              <a:rPr lang="en-US" sz="2400" dirty="0"/>
              <a:t>can be sure that </a:t>
            </a:r>
            <a:r>
              <a:rPr lang="en-US" sz="2400" dirty="0" smtClean="0"/>
              <a:t>the </a:t>
            </a:r>
            <a:r>
              <a:rPr lang="en-US" sz="2400" dirty="0"/>
              <a:t>port </a:t>
            </a:r>
            <a:r>
              <a:rPr lang="en-US" sz="2400" dirty="0" smtClean="0"/>
              <a:t>on remote machine is open</a:t>
            </a:r>
            <a:endParaRPr lang="en-US" dirty="0" smtClean="0"/>
          </a:p>
          <a:p>
            <a:pPr lvl="1"/>
            <a:r>
              <a:rPr lang="en-US" sz="2000" dirty="0"/>
              <a:t>i</a:t>
            </a:r>
            <a:r>
              <a:rPr lang="en-US" sz="2000" dirty="0" smtClean="0"/>
              <a:t>t </a:t>
            </a:r>
            <a:r>
              <a:rPr lang="en-US" sz="2000" dirty="0"/>
              <a:t>is the “duty” of a good port-scanner to </a:t>
            </a:r>
            <a:r>
              <a:rPr lang="en-US" sz="2000" b="1" dirty="0"/>
              <a:t>immediately</a:t>
            </a:r>
            <a:r>
              <a:rPr lang="en-US" sz="2000" dirty="0"/>
              <a:t> send </a:t>
            </a:r>
            <a:r>
              <a:rPr lang="en-US" sz="2000" dirty="0" smtClean="0"/>
              <a:t>back </a:t>
            </a:r>
            <a:r>
              <a:rPr lang="en-US" sz="2000" b="1" dirty="0">
                <a:solidFill>
                  <a:srgbClr val="0000FF"/>
                </a:solidFill>
                <a:latin typeface="Courier New"/>
                <a:cs typeface="Courier New"/>
              </a:rPr>
              <a:t>RST</a:t>
            </a:r>
            <a:r>
              <a:rPr lang="en-US" sz="2000" dirty="0">
                <a:solidFill>
                  <a:srgbClr val="0000FF"/>
                </a:solidFill>
              </a:rPr>
              <a:t> </a:t>
            </a:r>
            <a:r>
              <a:rPr lang="en-US" sz="2000" dirty="0"/>
              <a:t>packet in response </a:t>
            </a:r>
            <a:r>
              <a:rPr lang="en-US" sz="2000" dirty="0" smtClean="0"/>
              <a:t>to </a:t>
            </a:r>
            <a:r>
              <a:rPr lang="en-US" sz="2000" dirty="0"/>
              <a:t>received </a:t>
            </a:r>
            <a:r>
              <a:rPr lang="en-US" sz="2000" b="1" dirty="0">
                <a:latin typeface="Courier New"/>
                <a:cs typeface="Courier New"/>
              </a:rPr>
              <a:t>SYN+ACK </a:t>
            </a:r>
            <a:r>
              <a:rPr lang="en-US" sz="2000" dirty="0"/>
              <a:t>packet so that the </a:t>
            </a:r>
            <a:r>
              <a:rPr lang="en-US" sz="2000" b="1" dirty="0">
                <a:solidFill>
                  <a:srgbClr val="0000FF"/>
                </a:solidFill>
              </a:rPr>
              <a:t>half-</a:t>
            </a:r>
            <a:r>
              <a:rPr lang="en-US" sz="2000" b="1" dirty="0" smtClean="0">
                <a:solidFill>
                  <a:srgbClr val="0000FF"/>
                </a:solidFill>
              </a:rPr>
              <a:t>open </a:t>
            </a:r>
            <a:r>
              <a:rPr lang="en-US" sz="2000" dirty="0" smtClean="0"/>
              <a:t>TCP connection </a:t>
            </a:r>
            <a:r>
              <a:rPr lang="en-US" sz="2000" dirty="0"/>
              <a:t>at </a:t>
            </a:r>
            <a:r>
              <a:rPr lang="en-US" sz="2000" dirty="0" smtClean="0"/>
              <a:t>remote machine </a:t>
            </a:r>
            <a:r>
              <a:rPr lang="en-US" sz="2000" dirty="0"/>
              <a:t>is </a:t>
            </a:r>
            <a:r>
              <a:rPr lang="en-US" sz="2000" dirty="0" smtClean="0"/>
              <a:t>closed immediately</a:t>
            </a:r>
            <a:endParaRPr lang="en-US" dirty="0"/>
          </a:p>
          <a:p>
            <a:pPr lvl="1"/>
            <a:endParaRPr lang="en-US" dirty="0"/>
          </a:p>
          <a:p>
            <a:endParaRPr lang="en-US" b="1" dirty="0">
              <a:latin typeface="Courier New"/>
              <a:cs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247908333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74638"/>
            <a:ext cx="8534400" cy="1143000"/>
          </a:xfrm>
        </p:spPr>
        <p:txBody>
          <a:bodyPr/>
          <a:lstStyle/>
          <a:p>
            <a:r>
              <a:rPr lang="en-US" dirty="0"/>
              <a:t>Port Scanning with TCP </a:t>
            </a:r>
            <a:r>
              <a:rPr lang="en-US" b="1" dirty="0">
                <a:latin typeface="Courier New"/>
                <a:cs typeface="Courier New"/>
              </a:rPr>
              <a:t>SYN </a:t>
            </a:r>
            <a:r>
              <a:rPr lang="en-US" dirty="0" smtClean="0"/>
              <a:t>(2)</a:t>
            </a:r>
            <a:r>
              <a:rPr lang="en-US" b="1" dirty="0" smtClean="0">
                <a:latin typeface="Courier New"/>
                <a:cs typeface="Courier New"/>
              </a:rPr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W</a:t>
            </a:r>
            <a:r>
              <a:rPr lang="en-US" sz="2400" dirty="0" smtClean="0"/>
              <a:t>hen </a:t>
            </a:r>
            <a:r>
              <a:rPr lang="en-US" sz="2400" dirty="0"/>
              <a:t>a target </a:t>
            </a:r>
            <a:r>
              <a:rPr lang="en-US" sz="2400" dirty="0" smtClean="0"/>
              <a:t>machine </a:t>
            </a:r>
            <a:r>
              <a:rPr lang="en-US" sz="2400" dirty="0"/>
              <a:t>receives a </a:t>
            </a:r>
            <a:r>
              <a:rPr lang="en-US" sz="2400" b="1" dirty="0">
                <a:latin typeface="Courier New"/>
                <a:cs typeface="Courier New"/>
              </a:rPr>
              <a:t>SYN</a:t>
            </a:r>
            <a:r>
              <a:rPr lang="en-US" sz="2400" dirty="0"/>
              <a:t> packet for a </a:t>
            </a:r>
            <a:r>
              <a:rPr lang="en-US" sz="2400" b="1" dirty="0"/>
              <a:t>closed</a:t>
            </a:r>
            <a:r>
              <a:rPr lang="en-US" sz="2400" dirty="0"/>
              <a:t> port, it sends back an </a:t>
            </a:r>
            <a:r>
              <a:rPr lang="en-US" sz="2400" b="1" dirty="0">
                <a:solidFill>
                  <a:srgbClr val="0000FF"/>
                </a:solidFill>
                <a:latin typeface="Courier New"/>
                <a:cs typeface="Courier New"/>
              </a:rPr>
              <a:t>RST</a:t>
            </a:r>
            <a:r>
              <a:rPr lang="en-US" sz="2400" dirty="0"/>
              <a:t> packet back to the </a:t>
            </a:r>
            <a:r>
              <a:rPr lang="en-US" sz="2400" dirty="0" smtClean="0"/>
              <a:t>sender</a:t>
            </a:r>
          </a:p>
          <a:p>
            <a:r>
              <a:rPr lang="en-US" sz="2400" dirty="0"/>
              <a:t>W</a:t>
            </a:r>
            <a:r>
              <a:rPr lang="en-US" sz="2400" dirty="0" smtClean="0"/>
              <a:t>hen </a:t>
            </a:r>
            <a:r>
              <a:rPr lang="en-US" sz="2400" dirty="0"/>
              <a:t>a target machine is </a:t>
            </a:r>
            <a:r>
              <a:rPr lang="en-US" sz="2400" dirty="0" smtClean="0"/>
              <a:t>protected </a:t>
            </a:r>
            <a:r>
              <a:rPr lang="en-US" sz="2400" dirty="0"/>
              <a:t>by a packet-level firewall, it is the firewall rules that decide </a:t>
            </a:r>
            <a:r>
              <a:rPr lang="en-US" sz="2400" dirty="0" smtClean="0"/>
              <a:t>what the machine’s </a:t>
            </a:r>
            <a:r>
              <a:rPr lang="en-US" sz="2400" dirty="0"/>
              <a:t>response </a:t>
            </a:r>
            <a:r>
              <a:rPr lang="en-US" sz="2400" dirty="0" smtClean="0"/>
              <a:t>will </a:t>
            </a:r>
            <a:r>
              <a:rPr lang="en-US" sz="2400" dirty="0"/>
              <a:t>be to a received </a:t>
            </a:r>
            <a:r>
              <a:rPr lang="en-US" sz="2400" b="1" dirty="0">
                <a:latin typeface="Courier New"/>
                <a:cs typeface="Courier New"/>
              </a:rPr>
              <a:t>SYN</a:t>
            </a:r>
            <a:r>
              <a:rPr lang="en-US" sz="2400" dirty="0"/>
              <a:t> </a:t>
            </a:r>
            <a:r>
              <a:rPr lang="en-US" sz="2400" dirty="0" smtClean="0"/>
              <a:t>packet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56831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Courier New"/>
                <a:cs typeface="Courier New"/>
              </a:rPr>
              <a:t>c</a:t>
            </a:r>
            <a:r>
              <a:rPr lang="en-US" b="1" dirty="0" smtClean="0">
                <a:latin typeface="Courier New"/>
                <a:cs typeface="Courier New"/>
              </a:rPr>
              <a:t>onnect()</a:t>
            </a:r>
            <a:r>
              <a:rPr lang="en-US" dirty="0" smtClean="0"/>
              <a:t> vs. </a:t>
            </a:r>
            <a:r>
              <a:rPr lang="en-US" b="1" dirty="0" smtClean="0">
                <a:latin typeface="Courier New"/>
                <a:cs typeface="Courier New"/>
              </a:rPr>
              <a:t>SYN</a:t>
            </a:r>
            <a:endParaRPr lang="en-US" b="1" dirty="0">
              <a:latin typeface="Courier New"/>
              <a:cs typeface="Courier New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SYN</a:t>
            </a:r>
          </a:p>
          <a:p>
            <a:pPr lvl="1"/>
            <a:r>
              <a:rPr lang="en-US" sz="2400" dirty="0" smtClean="0"/>
              <a:t>port </a:t>
            </a:r>
            <a:r>
              <a:rPr lang="en-US" sz="2400" dirty="0"/>
              <a:t>scanner generates </a:t>
            </a:r>
            <a:r>
              <a:rPr lang="en-US" sz="2400" b="1" dirty="0"/>
              <a:t>raw</a:t>
            </a:r>
            <a:r>
              <a:rPr lang="en-US" sz="2400" dirty="0"/>
              <a:t> IP packets itself, and monitors for </a:t>
            </a:r>
            <a:r>
              <a:rPr lang="en-US" sz="2400" dirty="0" smtClean="0"/>
              <a:t>responses</a:t>
            </a:r>
          </a:p>
          <a:p>
            <a:pPr lvl="1"/>
            <a:r>
              <a:rPr lang="en-US" sz="2400" dirty="0"/>
              <a:t>a</a:t>
            </a:r>
            <a:r>
              <a:rPr lang="en-US" sz="2400" dirty="0" smtClean="0"/>
              <a:t>ka </a:t>
            </a:r>
            <a:r>
              <a:rPr lang="en-US" sz="2400" dirty="0"/>
              <a:t>"half-open scanning", because it never actually opens a full TCP </a:t>
            </a:r>
            <a:r>
              <a:rPr lang="en-US" sz="2400" dirty="0" smtClean="0"/>
              <a:t>connection</a:t>
            </a:r>
          </a:p>
          <a:p>
            <a:pPr lvl="1"/>
            <a:r>
              <a:rPr lang="en-US" sz="2400" dirty="0"/>
              <a:t>SYN scan </a:t>
            </a:r>
            <a:r>
              <a:rPr lang="en-US" sz="2400" dirty="0" smtClean="0"/>
              <a:t>has </a:t>
            </a:r>
            <a:r>
              <a:rPr lang="en-US" sz="2400" dirty="0"/>
              <a:t>advantage </a:t>
            </a:r>
            <a:r>
              <a:rPr lang="en-US" sz="2400" dirty="0" smtClean="0"/>
              <a:t>that </a:t>
            </a:r>
            <a:r>
              <a:rPr lang="en-US" sz="2400" dirty="0"/>
              <a:t>individual services never actually receive a </a:t>
            </a:r>
            <a:r>
              <a:rPr lang="en-US" sz="2400" dirty="0" smtClean="0"/>
              <a:t>connection (less intrusive?)</a:t>
            </a:r>
          </a:p>
          <a:p>
            <a:r>
              <a:rPr lang="en-US" sz="2800" b="1" dirty="0">
                <a:latin typeface="Courier New"/>
                <a:cs typeface="Courier New"/>
              </a:rPr>
              <a:t>c</a:t>
            </a:r>
            <a:r>
              <a:rPr lang="en-US" sz="2800" b="1" dirty="0" smtClean="0">
                <a:latin typeface="Courier New"/>
                <a:cs typeface="Courier New"/>
              </a:rPr>
              <a:t>onnect()</a:t>
            </a:r>
            <a:endParaRPr lang="en-US" sz="2800" dirty="0">
              <a:latin typeface="Courier New"/>
              <a:cs typeface="Courier New"/>
            </a:endParaRPr>
          </a:p>
          <a:p>
            <a:pPr lvl="1"/>
            <a:r>
              <a:rPr lang="en-US" sz="2400" dirty="0"/>
              <a:t>u</a:t>
            </a:r>
            <a:r>
              <a:rPr lang="en-US" sz="2400" dirty="0" smtClean="0"/>
              <a:t>se operating </a:t>
            </a:r>
            <a:r>
              <a:rPr lang="en-US" sz="2400" dirty="0"/>
              <a:t>system's network </a:t>
            </a:r>
            <a:r>
              <a:rPr lang="en-US" sz="2400" dirty="0" smtClean="0"/>
              <a:t>functions</a:t>
            </a:r>
          </a:p>
          <a:p>
            <a:pPr lvl="1"/>
            <a:r>
              <a:rPr lang="en-US" sz="2400" dirty="0" smtClean="0"/>
              <a:t>full TCP connection established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79101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UDP Scan (1)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b="1" dirty="0" smtClean="0">
                <a:latin typeface="Courier New"/>
                <a:cs typeface="Courier New"/>
              </a:rPr>
              <a:t>SYN</a:t>
            </a:r>
            <a:r>
              <a:rPr lang="en-US" sz="2800" dirty="0" smtClean="0"/>
              <a:t> packet is a TCP concept </a:t>
            </a:r>
          </a:p>
          <a:p>
            <a:r>
              <a:rPr lang="en-US" sz="2800" dirty="0" smtClean="0"/>
              <a:t>In </a:t>
            </a:r>
            <a:r>
              <a:rPr lang="en-US" sz="2800" dirty="0"/>
              <a:t>a UDP scan, if a UDP packet is sent to a port that is </a:t>
            </a:r>
            <a:r>
              <a:rPr lang="en-US" sz="2800" b="1" dirty="0"/>
              <a:t>not open</a:t>
            </a:r>
            <a:r>
              <a:rPr lang="en-US" sz="2800" dirty="0"/>
              <a:t>, the remote machine will respond with an ICMP </a:t>
            </a:r>
            <a:r>
              <a:rPr lang="en-US" sz="2800" b="1" dirty="0"/>
              <a:t>port-unreachable </a:t>
            </a:r>
            <a:r>
              <a:rPr lang="en-US" sz="2800" dirty="0"/>
              <a:t>message. So the </a:t>
            </a:r>
            <a:r>
              <a:rPr lang="en-US" sz="2800" b="1" dirty="0">
                <a:solidFill>
                  <a:srgbClr val="0000FF"/>
                </a:solidFill>
              </a:rPr>
              <a:t>absence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  <a:r>
              <a:rPr lang="en-US" sz="2800" dirty="0"/>
              <a:t>of a returned message can be </a:t>
            </a:r>
            <a:r>
              <a:rPr lang="en-US" sz="2800" dirty="0" smtClean="0"/>
              <a:t>inferred </a:t>
            </a:r>
            <a:r>
              <a:rPr lang="en-US" sz="2800" i="1" dirty="0" smtClean="0"/>
              <a:t>as </a:t>
            </a:r>
            <a:r>
              <a:rPr lang="en-US" sz="2800" i="1" dirty="0"/>
              <a:t>a sign </a:t>
            </a:r>
            <a:r>
              <a:rPr lang="en-US" sz="2800" dirty="0"/>
              <a:t>of an </a:t>
            </a:r>
            <a:r>
              <a:rPr lang="en-US" sz="2800" b="1" dirty="0">
                <a:solidFill>
                  <a:srgbClr val="0000FF"/>
                </a:solidFill>
              </a:rPr>
              <a:t>open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  <a:r>
              <a:rPr lang="en-US" sz="2800" dirty="0"/>
              <a:t>UDP </a:t>
            </a:r>
            <a:r>
              <a:rPr lang="en-US" sz="2800" dirty="0" smtClean="0"/>
              <a:t>port</a:t>
            </a:r>
            <a:endParaRPr lang="en-US" dirty="0"/>
          </a:p>
          <a:p>
            <a:r>
              <a:rPr lang="en-US" sz="2800" dirty="0"/>
              <a:t>A</a:t>
            </a:r>
            <a:r>
              <a:rPr lang="en-US" sz="2800" dirty="0" smtClean="0"/>
              <a:t> </a:t>
            </a:r>
            <a:r>
              <a:rPr lang="en-US" sz="2800" dirty="0"/>
              <a:t>packet filtering firewall at a remote machine may prevent the machine from responding with an ICMP error message </a:t>
            </a:r>
            <a:r>
              <a:rPr lang="en-US" sz="2800" b="1" dirty="0"/>
              <a:t>even when a port is closed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127888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UDP Scan (2)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Send </a:t>
            </a:r>
            <a:r>
              <a:rPr lang="en-US" dirty="0"/>
              <a:t>application-specific UDP packets, hoping to </a:t>
            </a:r>
            <a:r>
              <a:rPr lang="en-US" dirty="0" smtClean="0"/>
              <a:t>generate </a:t>
            </a:r>
            <a:r>
              <a:rPr lang="en-US" dirty="0"/>
              <a:t>application layer </a:t>
            </a:r>
            <a:r>
              <a:rPr lang="en-US" dirty="0" smtClean="0"/>
              <a:t>response</a:t>
            </a:r>
          </a:p>
          <a:p>
            <a:pPr lvl="1"/>
            <a:r>
              <a:rPr lang="en-US" i="1" dirty="0"/>
              <a:t>e</a:t>
            </a:r>
            <a:r>
              <a:rPr lang="en-US" i="1" dirty="0" smtClean="0"/>
              <a:t>.g.</a:t>
            </a:r>
            <a:r>
              <a:rPr lang="en-US" dirty="0" smtClean="0"/>
              <a:t>, sending DNS </a:t>
            </a:r>
            <a:r>
              <a:rPr lang="en-US" dirty="0"/>
              <a:t>query to port 53 will result in a response, </a:t>
            </a:r>
            <a:r>
              <a:rPr lang="en-US" dirty="0" smtClean="0"/>
              <a:t>if </a:t>
            </a:r>
            <a:r>
              <a:rPr lang="en-US" dirty="0"/>
              <a:t>DNS server is </a:t>
            </a:r>
            <a:r>
              <a:rPr lang="en-US" dirty="0" smtClean="0"/>
              <a:t>present</a:t>
            </a:r>
          </a:p>
          <a:p>
            <a:r>
              <a:rPr lang="en-US" dirty="0"/>
              <a:t>limited to scanning ports for which an application specific probe packet is available</a:t>
            </a:r>
          </a:p>
        </p:txBody>
      </p:sp>
    </p:spTree>
    <p:extLst>
      <p:ext uri="{BB962C8B-B14F-4D97-AF65-F5344CB8AC3E}">
        <p14:creationId xmlns:p14="http://schemas.microsoft.com/office/powerpoint/2010/main" val="15475689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>
                <a:latin typeface="Courier New"/>
                <a:cs typeface="Courier New"/>
              </a:rPr>
              <a:t>nmap</a:t>
            </a:r>
            <a:r>
              <a:rPr lang="en-US" b="1" dirty="0" smtClean="0">
                <a:latin typeface="Courier New"/>
                <a:cs typeface="Courier New"/>
              </a:rPr>
              <a:t> </a:t>
            </a:r>
            <a:r>
              <a:rPr lang="en-US" b="1" dirty="0" smtClean="0"/>
              <a:t>Network Mapper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Open</a:t>
            </a:r>
            <a:r>
              <a:rPr lang="en-US" sz="2800" dirty="0"/>
              <a:t>-source </a:t>
            </a:r>
            <a:r>
              <a:rPr lang="en-US" sz="2800" b="1" dirty="0" err="1" smtClean="0">
                <a:latin typeface="Courier New"/>
                <a:cs typeface="Courier New"/>
              </a:rPr>
              <a:t>nmap</a:t>
            </a:r>
            <a:r>
              <a:rPr lang="en-US" sz="2800" dirty="0" smtClean="0"/>
              <a:t> </a:t>
            </a:r>
            <a:r>
              <a:rPr lang="en-US" sz="2800" dirty="0"/>
              <a:t>stands for “network </a:t>
            </a:r>
            <a:r>
              <a:rPr lang="en-US" sz="2800" dirty="0" smtClean="0"/>
              <a:t>mapper” (</a:t>
            </a:r>
            <a:r>
              <a:rPr lang="en-US" sz="2800" b="1" dirty="0" smtClean="0">
                <a:latin typeface="Courier New"/>
                <a:cs typeface="Courier New"/>
                <a:hlinkClick r:id="rId2"/>
              </a:rPr>
              <a:t>http://nmap.org</a:t>
            </a:r>
            <a:r>
              <a:rPr lang="en-US" sz="2800" dirty="0" smtClean="0"/>
              <a:t>)</a:t>
            </a:r>
          </a:p>
          <a:p>
            <a:r>
              <a:rPr lang="en-US" sz="2800" b="1" dirty="0" err="1">
                <a:latin typeface="Courier New"/>
                <a:cs typeface="Courier New"/>
              </a:rPr>
              <a:t>nmap</a:t>
            </a:r>
            <a:r>
              <a:rPr lang="en-US" sz="2800" dirty="0"/>
              <a:t> </a:t>
            </a:r>
            <a:r>
              <a:rPr lang="en-US" sz="2800" dirty="0" smtClean="0"/>
              <a:t>is </a:t>
            </a:r>
            <a:r>
              <a:rPr lang="en-US" sz="2800" dirty="0"/>
              <a:t>more than just a port </a:t>
            </a:r>
            <a:r>
              <a:rPr lang="en-US" sz="2800" dirty="0" smtClean="0"/>
              <a:t>scanner</a:t>
            </a:r>
          </a:p>
          <a:p>
            <a:pPr lvl="1"/>
            <a:r>
              <a:rPr lang="en-US" sz="2400" dirty="0" smtClean="0"/>
              <a:t>listing </a:t>
            </a:r>
            <a:r>
              <a:rPr lang="en-US" sz="2400" dirty="0"/>
              <a:t>open ports on a </a:t>
            </a:r>
            <a:r>
              <a:rPr lang="en-US" sz="2400" dirty="0" smtClean="0"/>
              <a:t>network</a:t>
            </a:r>
            <a:endParaRPr lang="en-US" sz="2400" dirty="0"/>
          </a:p>
          <a:p>
            <a:pPr lvl="1"/>
            <a:r>
              <a:rPr lang="en-US" sz="2400" dirty="0" smtClean="0"/>
              <a:t>trying </a:t>
            </a:r>
            <a:r>
              <a:rPr lang="en-US" sz="2400" dirty="0"/>
              <a:t>to construct an inventory of all </a:t>
            </a:r>
            <a:r>
              <a:rPr lang="en-US" sz="2400" dirty="0" smtClean="0"/>
              <a:t>services </a:t>
            </a:r>
            <a:r>
              <a:rPr lang="en-US" sz="2400" dirty="0"/>
              <a:t>running in a </a:t>
            </a:r>
            <a:r>
              <a:rPr lang="en-US" sz="2400" dirty="0" smtClean="0"/>
              <a:t>network</a:t>
            </a:r>
          </a:p>
          <a:p>
            <a:pPr lvl="1"/>
            <a:r>
              <a:rPr lang="en-US" sz="2400" dirty="0" smtClean="0"/>
              <a:t>trying </a:t>
            </a:r>
            <a:r>
              <a:rPr lang="en-US" sz="2400" dirty="0"/>
              <a:t>to detect as to which operating system is running on each </a:t>
            </a:r>
            <a:r>
              <a:rPr lang="en-US" sz="2400" dirty="0" smtClean="0"/>
              <a:t>machine</a:t>
            </a:r>
          </a:p>
          <a:p>
            <a:r>
              <a:rPr lang="en-US" sz="2800" b="1" dirty="0" err="1" smtClean="0">
                <a:latin typeface="Courier New"/>
                <a:cs typeface="Courier New"/>
              </a:rPr>
              <a:t>nmap</a:t>
            </a:r>
            <a:r>
              <a:rPr lang="en-US" sz="2800" dirty="0" smtClean="0"/>
              <a:t> </a:t>
            </a:r>
            <a:r>
              <a:rPr lang="en-US" sz="2800" dirty="0"/>
              <a:t>can </a:t>
            </a:r>
            <a:r>
              <a:rPr lang="en-US" sz="2800" dirty="0" smtClean="0"/>
              <a:t>carry </a:t>
            </a:r>
            <a:r>
              <a:rPr lang="en-US" sz="2800" dirty="0"/>
              <a:t>out TCP SYN </a:t>
            </a:r>
            <a:r>
              <a:rPr lang="en-US" sz="2800" dirty="0" smtClean="0"/>
              <a:t>scan, TCP </a:t>
            </a:r>
            <a:r>
              <a:rPr lang="en-US" sz="2800" b="1" dirty="0">
                <a:latin typeface="Courier New"/>
                <a:cs typeface="Courier New"/>
              </a:rPr>
              <a:t>connect()</a:t>
            </a:r>
            <a:r>
              <a:rPr lang="en-US" sz="2800" dirty="0"/>
              <a:t> scans, UDP scans, ICMP scans, </a:t>
            </a:r>
            <a:r>
              <a:rPr lang="en-US" sz="2800" i="1" dirty="0"/>
              <a:t>etc</a:t>
            </a:r>
            <a:r>
              <a:rPr lang="en-US" sz="2800" dirty="0"/>
              <a:t>. </a:t>
            </a:r>
          </a:p>
          <a:p>
            <a:pPr marL="0" indent="0">
              <a:buNone/>
            </a:pPr>
            <a:endParaRPr lang="en-US" i="1" dirty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9077992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>
                <a:latin typeface="Courier New"/>
                <a:cs typeface="Courier New"/>
              </a:rPr>
              <a:t>nmap</a:t>
            </a:r>
            <a:endParaRPr lang="en-US" b="1" dirty="0">
              <a:latin typeface="Courier New"/>
              <a:cs typeface="Courier New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As listed in </a:t>
            </a:r>
            <a:r>
              <a:rPr lang="en-US" sz="2800" dirty="0" err="1" smtClean="0"/>
              <a:t>manpage</a:t>
            </a:r>
            <a:r>
              <a:rPr lang="en-US" sz="2800" dirty="0"/>
              <a:t>, </a:t>
            </a:r>
            <a:r>
              <a:rPr lang="en-US" sz="2800" b="1" dirty="0" err="1">
                <a:latin typeface="Courier New"/>
                <a:cs typeface="Courier New"/>
              </a:rPr>
              <a:t>nmap</a:t>
            </a:r>
            <a:r>
              <a:rPr lang="en-US" sz="2800" dirty="0"/>
              <a:t> comes with a large number of </a:t>
            </a:r>
            <a:r>
              <a:rPr lang="en-US" sz="2800" dirty="0">
                <a:solidFill>
                  <a:srgbClr val="0000FF"/>
                </a:solidFill>
              </a:rPr>
              <a:t>options</a:t>
            </a:r>
            <a:r>
              <a:rPr lang="en-US" sz="2800" dirty="0"/>
              <a:t> for carrying out different </a:t>
            </a:r>
            <a:r>
              <a:rPr lang="en-US" sz="2800" dirty="0" smtClean="0"/>
              <a:t>security </a:t>
            </a:r>
            <a:r>
              <a:rPr lang="en-US" sz="2800" dirty="0"/>
              <a:t>scans of a </a:t>
            </a:r>
            <a:r>
              <a:rPr lang="en-US" sz="2800" dirty="0" smtClean="0"/>
              <a:t>network </a:t>
            </a:r>
          </a:p>
          <a:p>
            <a:r>
              <a:rPr lang="en-US" sz="2800" b="1" dirty="0" smtClean="0">
                <a:latin typeface="Courier New"/>
                <a:cs typeface="Courier New"/>
              </a:rPr>
              <a:t>-</a:t>
            </a:r>
            <a:r>
              <a:rPr lang="en-US" sz="2800" b="1" dirty="0" err="1" smtClean="0">
                <a:latin typeface="Courier New"/>
                <a:cs typeface="Courier New"/>
              </a:rPr>
              <a:t>sT</a:t>
            </a:r>
            <a:r>
              <a:rPr lang="en-US" sz="2800" dirty="0" smtClean="0"/>
              <a:t>:</a:t>
            </a:r>
            <a:r>
              <a:rPr lang="en-US" sz="2800" b="1" dirty="0"/>
              <a:t> </a:t>
            </a:r>
            <a:r>
              <a:rPr lang="en-US" sz="2800" dirty="0" smtClean="0"/>
              <a:t>carries </a:t>
            </a:r>
            <a:r>
              <a:rPr lang="en-US" sz="2800" dirty="0"/>
              <a:t>out a TCP </a:t>
            </a:r>
            <a:r>
              <a:rPr lang="en-US" sz="2800" b="1" dirty="0">
                <a:latin typeface="Courier New"/>
                <a:cs typeface="Courier New"/>
              </a:rPr>
              <a:t>connect()</a:t>
            </a:r>
            <a:r>
              <a:rPr lang="en-US" sz="2800" dirty="0"/>
              <a:t> scan </a:t>
            </a:r>
            <a:endParaRPr lang="en-US" sz="2800" dirty="0" smtClean="0"/>
          </a:p>
          <a:p>
            <a:r>
              <a:rPr lang="en-US" sz="2800" b="1" dirty="0" smtClean="0">
                <a:latin typeface="Courier New"/>
                <a:cs typeface="Courier New"/>
              </a:rPr>
              <a:t>-</a:t>
            </a:r>
            <a:r>
              <a:rPr lang="en-US" sz="2800" b="1" dirty="0" err="1" smtClean="0">
                <a:latin typeface="Courier New"/>
                <a:cs typeface="Courier New"/>
              </a:rPr>
              <a:t>sU</a:t>
            </a:r>
            <a:r>
              <a:rPr lang="en-US" sz="2800" dirty="0" smtClean="0"/>
              <a:t>: </a:t>
            </a:r>
            <a:r>
              <a:rPr lang="en-US" sz="2800" dirty="0"/>
              <a:t>sends a </a:t>
            </a:r>
            <a:r>
              <a:rPr lang="en-US" sz="2800" dirty="0" err="1"/>
              <a:t>dataless</a:t>
            </a:r>
            <a:r>
              <a:rPr lang="en-US" sz="2800" dirty="0"/>
              <a:t> UDP header to every port </a:t>
            </a:r>
            <a:r>
              <a:rPr lang="en-US" sz="2800" dirty="0" smtClean="0"/>
              <a:t>(state </a:t>
            </a:r>
            <a:r>
              <a:rPr lang="en-US" sz="2800" dirty="0"/>
              <a:t>of the port is inferred from the ICMP response packet </a:t>
            </a:r>
            <a:r>
              <a:rPr lang="en-US" sz="2800" dirty="0" smtClean="0"/>
              <a:t>[if </a:t>
            </a:r>
            <a:r>
              <a:rPr lang="en-US" sz="2800" dirty="0"/>
              <a:t>there is such a response at </a:t>
            </a:r>
            <a:r>
              <a:rPr lang="en-US" sz="2800" dirty="0" smtClean="0"/>
              <a:t>all])</a:t>
            </a:r>
            <a:endParaRPr lang="en-US" sz="2800" dirty="0"/>
          </a:p>
          <a:p>
            <a:endParaRPr lang="en-US" sz="2800" dirty="0"/>
          </a:p>
          <a:p>
            <a:endParaRPr lang="en-US" sz="2800" dirty="0"/>
          </a:p>
          <a:p>
            <a:endParaRPr lang="en-US" sz="2800" b="1" dirty="0">
              <a:latin typeface="Courier New"/>
              <a:cs typeface="Courier New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059205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>
                <a:latin typeface="Courier New"/>
                <a:cs typeface="Courier New"/>
              </a:rPr>
              <a:t>nmap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r>
              <a:rPr lang="en-US" sz="2000" b="1" dirty="0">
                <a:latin typeface="Courier New"/>
                <a:cs typeface="Courier New"/>
              </a:rPr>
              <a:t>-</a:t>
            </a:r>
            <a:r>
              <a:rPr lang="en-US" sz="2000" b="1" dirty="0" err="1" smtClean="0">
                <a:latin typeface="Courier New"/>
                <a:cs typeface="Courier New"/>
              </a:rPr>
              <a:t>sP</a:t>
            </a:r>
            <a:r>
              <a:rPr lang="en-US" sz="2000" dirty="0" smtClean="0"/>
              <a:t>: “</a:t>
            </a:r>
            <a:r>
              <a:rPr lang="en-US" sz="2000" b="1" dirty="0">
                <a:solidFill>
                  <a:srgbClr val="0000FF"/>
                </a:solidFill>
              </a:rPr>
              <a:t>ping scanning</a:t>
            </a:r>
            <a:r>
              <a:rPr lang="en-US" sz="2000" dirty="0"/>
              <a:t>” </a:t>
            </a:r>
            <a:r>
              <a:rPr lang="en-US" sz="2000" dirty="0" smtClean="0"/>
              <a:t>to determine which </a:t>
            </a:r>
            <a:r>
              <a:rPr lang="en-US" sz="2000" dirty="0"/>
              <a:t>machines are up in a </a:t>
            </a:r>
            <a:r>
              <a:rPr lang="en-US" sz="2000" dirty="0" smtClean="0"/>
              <a:t>network</a:t>
            </a:r>
          </a:p>
          <a:p>
            <a:pPr lvl="1"/>
            <a:r>
              <a:rPr lang="en-US" sz="1600" b="1" dirty="0" err="1" smtClean="0">
                <a:latin typeface="Courier New"/>
                <a:cs typeface="Courier New"/>
              </a:rPr>
              <a:t>nmap</a:t>
            </a:r>
            <a:r>
              <a:rPr lang="en-US" sz="1600" dirty="0" smtClean="0"/>
              <a:t> </a:t>
            </a:r>
            <a:r>
              <a:rPr lang="en-US" sz="1600" dirty="0"/>
              <a:t>sends out ICMP echo request packets to every IP address in a network. </a:t>
            </a:r>
            <a:r>
              <a:rPr lang="en-US" sz="1600" dirty="0">
                <a:solidFill>
                  <a:srgbClr val="0000FF"/>
                </a:solidFill>
              </a:rPr>
              <a:t>Hosts that respond are </a:t>
            </a:r>
            <a:r>
              <a:rPr lang="en-US" sz="1600" dirty="0" smtClean="0">
                <a:solidFill>
                  <a:srgbClr val="0000FF"/>
                </a:solidFill>
              </a:rPr>
              <a:t>up</a:t>
            </a:r>
          </a:p>
          <a:p>
            <a:pPr lvl="1"/>
            <a:r>
              <a:rPr lang="en-US" sz="1600" dirty="0" smtClean="0"/>
              <a:t>But </a:t>
            </a:r>
            <a:r>
              <a:rPr lang="en-US" sz="1600" dirty="0"/>
              <a:t>this does not always work since many sites now block echo request packets. To get around this, </a:t>
            </a:r>
            <a:r>
              <a:rPr lang="en-US" sz="1600" b="1" dirty="0" err="1">
                <a:latin typeface="Courier New"/>
                <a:cs typeface="Courier New"/>
              </a:rPr>
              <a:t>nmap</a:t>
            </a:r>
            <a:r>
              <a:rPr lang="en-US" sz="1600" dirty="0"/>
              <a:t> can also send a TCP </a:t>
            </a:r>
            <a:r>
              <a:rPr lang="en-US" sz="1600" b="1" dirty="0">
                <a:latin typeface="Courier New"/>
                <a:cs typeface="Courier New"/>
              </a:rPr>
              <a:t>ACK</a:t>
            </a:r>
            <a:r>
              <a:rPr lang="en-US" sz="1600" dirty="0"/>
              <a:t> packet to (by default) port 80. If the remote machine responds with </a:t>
            </a:r>
            <a:r>
              <a:rPr lang="en-US" sz="1600" dirty="0" smtClean="0"/>
              <a:t>an </a:t>
            </a:r>
            <a:r>
              <a:rPr lang="en-US" sz="1600" b="1" dirty="0">
                <a:latin typeface="Courier New"/>
                <a:cs typeface="Courier New"/>
              </a:rPr>
              <a:t>RST</a:t>
            </a:r>
            <a:r>
              <a:rPr lang="en-US" sz="1600" dirty="0"/>
              <a:t> back, then that machine is </a:t>
            </a:r>
            <a:r>
              <a:rPr lang="en-US" sz="1600" dirty="0" smtClean="0"/>
              <a:t>up</a:t>
            </a:r>
          </a:p>
          <a:p>
            <a:pPr lvl="1"/>
            <a:r>
              <a:rPr lang="en-US" sz="1600" dirty="0" smtClean="0"/>
              <a:t>Another </a:t>
            </a:r>
            <a:r>
              <a:rPr lang="en-US" sz="1600" dirty="0"/>
              <a:t>possibility is to send the remote machine a </a:t>
            </a:r>
            <a:r>
              <a:rPr lang="en-US" sz="1600" b="1" dirty="0">
                <a:latin typeface="Courier New"/>
                <a:cs typeface="Courier New"/>
              </a:rPr>
              <a:t>SYN</a:t>
            </a:r>
            <a:r>
              <a:rPr lang="en-US" sz="1600" dirty="0"/>
              <a:t> packet and waiting for </a:t>
            </a:r>
            <a:r>
              <a:rPr lang="en-US" sz="1600" dirty="0" smtClean="0"/>
              <a:t>an </a:t>
            </a:r>
            <a:r>
              <a:rPr lang="en-US" sz="1600" b="1" dirty="0">
                <a:latin typeface="Courier New"/>
                <a:cs typeface="Courier New"/>
              </a:rPr>
              <a:t>RST</a:t>
            </a:r>
            <a:r>
              <a:rPr lang="en-US" sz="1600" dirty="0"/>
              <a:t> or a </a:t>
            </a:r>
            <a:r>
              <a:rPr lang="en-US" sz="1600" b="1" dirty="0">
                <a:latin typeface="Courier New"/>
                <a:cs typeface="Courier New"/>
              </a:rPr>
              <a:t>SYN/ACK</a:t>
            </a:r>
            <a:r>
              <a:rPr lang="en-US" sz="1600" dirty="0"/>
              <a:t>. For root users, </a:t>
            </a:r>
            <a:r>
              <a:rPr lang="en-US" sz="1600" b="1" dirty="0" err="1">
                <a:latin typeface="Courier New"/>
                <a:cs typeface="Courier New"/>
              </a:rPr>
              <a:t>nmap</a:t>
            </a:r>
            <a:r>
              <a:rPr lang="en-US" sz="1600" dirty="0"/>
              <a:t> uses </a:t>
            </a:r>
            <a:r>
              <a:rPr lang="en-US" sz="1600" dirty="0" smtClean="0"/>
              <a:t>both </a:t>
            </a:r>
            <a:r>
              <a:rPr lang="en-US" sz="1600" dirty="0"/>
              <a:t>ICMP and </a:t>
            </a:r>
            <a:r>
              <a:rPr lang="en-US" sz="1600" dirty="0" smtClean="0"/>
              <a:t>ACK </a:t>
            </a:r>
            <a:r>
              <a:rPr lang="en-US" sz="1600" dirty="0"/>
              <a:t>techniques in parallel. For non-root users, only the </a:t>
            </a:r>
            <a:r>
              <a:rPr lang="en-US" sz="1600" dirty="0" smtClean="0"/>
              <a:t>TCP </a:t>
            </a:r>
            <a:r>
              <a:rPr lang="en-US" sz="1600" b="1" dirty="0" smtClean="0">
                <a:latin typeface="Courier New"/>
                <a:cs typeface="Courier New"/>
              </a:rPr>
              <a:t>connect()</a:t>
            </a:r>
            <a:r>
              <a:rPr lang="en-US" sz="1600" b="1" dirty="0"/>
              <a:t> </a:t>
            </a:r>
            <a:r>
              <a:rPr lang="en-US" sz="1600" dirty="0" smtClean="0"/>
              <a:t>is </a:t>
            </a:r>
            <a:r>
              <a:rPr lang="en-US" sz="1600" dirty="0"/>
              <a:t>used</a:t>
            </a:r>
          </a:p>
          <a:p>
            <a:r>
              <a:rPr lang="en-US" sz="2000" b="1" dirty="0">
                <a:latin typeface="Courier New"/>
                <a:cs typeface="Courier New"/>
              </a:rPr>
              <a:t>-</a:t>
            </a:r>
            <a:r>
              <a:rPr lang="en-US" sz="2000" b="1" dirty="0" err="1" smtClean="0">
                <a:latin typeface="Courier New"/>
                <a:cs typeface="Courier New"/>
              </a:rPr>
              <a:t>sV</a:t>
            </a:r>
            <a:r>
              <a:rPr lang="en-US" sz="2000" dirty="0" smtClean="0"/>
              <a:t>: “</a:t>
            </a:r>
            <a:r>
              <a:rPr lang="en-US" sz="2000" b="1" dirty="0">
                <a:solidFill>
                  <a:srgbClr val="0000FF"/>
                </a:solidFill>
              </a:rPr>
              <a:t>v</a:t>
            </a:r>
            <a:r>
              <a:rPr lang="en-US" sz="2000" b="1" dirty="0" smtClean="0">
                <a:solidFill>
                  <a:srgbClr val="0000FF"/>
                </a:solidFill>
              </a:rPr>
              <a:t>ersion </a:t>
            </a:r>
            <a:r>
              <a:rPr lang="en-US" sz="2000" b="1" dirty="0">
                <a:solidFill>
                  <a:srgbClr val="0000FF"/>
                </a:solidFill>
              </a:rPr>
              <a:t>d</a:t>
            </a:r>
            <a:r>
              <a:rPr lang="en-US" sz="2000" b="1" dirty="0" smtClean="0">
                <a:solidFill>
                  <a:srgbClr val="0000FF"/>
                </a:solidFill>
              </a:rPr>
              <a:t>etection</a:t>
            </a:r>
            <a:r>
              <a:rPr lang="en-US" sz="2000" dirty="0" smtClean="0"/>
              <a:t>”</a:t>
            </a:r>
            <a:endParaRPr lang="en-US" sz="2000" dirty="0"/>
          </a:p>
          <a:p>
            <a:pPr lvl="1"/>
            <a:r>
              <a:rPr lang="en-US" sz="1600" dirty="0" smtClean="0"/>
              <a:t>After </a:t>
            </a:r>
            <a:r>
              <a:rPr lang="en-US" sz="1600" b="1" dirty="0" err="1">
                <a:latin typeface="Courier New"/>
                <a:cs typeface="Courier New"/>
              </a:rPr>
              <a:t>nmap</a:t>
            </a:r>
            <a:r>
              <a:rPr lang="en-US" sz="1600" dirty="0"/>
              <a:t> figures out which TCP and/or UDP ports are open, it next tries to figure out what service is actually running </a:t>
            </a:r>
            <a:r>
              <a:rPr lang="en-US" sz="1600" dirty="0" smtClean="0"/>
              <a:t>those ports</a:t>
            </a:r>
          </a:p>
          <a:p>
            <a:pPr lvl="1"/>
            <a:r>
              <a:rPr lang="en-US" sz="1600" dirty="0" smtClean="0"/>
              <a:t>In </a:t>
            </a:r>
            <a:r>
              <a:rPr lang="en-US" sz="1600" dirty="0"/>
              <a:t>addition to determine the service protocol (http, ftp, </a:t>
            </a:r>
            <a:r>
              <a:rPr lang="en-US" sz="1600" dirty="0" err="1"/>
              <a:t>ssh</a:t>
            </a:r>
            <a:r>
              <a:rPr lang="en-US" sz="1600" dirty="0"/>
              <a:t>, telnet, </a:t>
            </a:r>
            <a:r>
              <a:rPr lang="en-US" sz="1600" i="1" dirty="0"/>
              <a:t>etc.</a:t>
            </a:r>
            <a:r>
              <a:rPr lang="en-US" sz="1600" dirty="0"/>
              <a:t>), </a:t>
            </a:r>
            <a:r>
              <a:rPr lang="en-US" sz="1600" dirty="0" err="1"/>
              <a:t>nmap</a:t>
            </a:r>
            <a:r>
              <a:rPr lang="en-US" sz="1600" dirty="0"/>
              <a:t> also tries to determine the application name (such as Apache </a:t>
            </a:r>
            <a:r>
              <a:rPr lang="en-US" sz="1600" dirty="0" err="1"/>
              <a:t>httpd</a:t>
            </a:r>
            <a:r>
              <a:rPr lang="en-US" sz="1600" dirty="0"/>
              <a:t>, ISC bind, Solaris </a:t>
            </a:r>
            <a:r>
              <a:rPr lang="en-US" sz="1600" dirty="0" err="1"/>
              <a:t>telnetd</a:t>
            </a:r>
            <a:r>
              <a:rPr lang="en-US" sz="1600" dirty="0"/>
              <a:t>, </a:t>
            </a:r>
            <a:r>
              <a:rPr lang="en-US" sz="1600" i="1" dirty="0"/>
              <a:t>etc.</a:t>
            </a:r>
            <a:r>
              <a:rPr lang="en-US" sz="1600" dirty="0"/>
              <a:t>), version number, </a:t>
            </a:r>
            <a:r>
              <a:rPr lang="en-US" sz="1600" i="1" dirty="0"/>
              <a:t>etc.</a:t>
            </a:r>
            <a:r>
              <a:rPr lang="en-US" sz="1600" dirty="0"/>
              <a:t>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637982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Port Scan Examples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>
                <a:latin typeface="Courier New"/>
                <a:cs typeface="Courier New"/>
              </a:rPr>
              <a:t>(</a:t>
            </a:r>
            <a:r>
              <a:rPr lang="en-US" b="1" dirty="0" err="1" smtClean="0">
                <a:latin typeface="Courier New"/>
                <a:cs typeface="Courier New"/>
              </a:rPr>
              <a:t>sudo</a:t>
            </a:r>
            <a:r>
              <a:rPr lang="en-US" b="1" dirty="0" smtClean="0">
                <a:latin typeface="Courier New"/>
                <a:cs typeface="Courier New"/>
              </a:rPr>
              <a:t>) </a:t>
            </a:r>
            <a:r>
              <a:rPr lang="en-US" b="1" dirty="0" err="1" smtClean="0">
                <a:latin typeface="Courier New"/>
                <a:cs typeface="Courier New"/>
              </a:rPr>
              <a:t>nmap</a:t>
            </a:r>
            <a:r>
              <a:rPr lang="en-US" b="1" dirty="0" smtClean="0">
                <a:latin typeface="Courier New"/>
                <a:cs typeface="Courier New"/>
              </a:rPr>
              <a:t> </a:t>
            </a:r>
            <a:r>
              <a:rPr lang="en-US" b="1" dirty="0">
                <a:solidFill>
                  <a:srgbClr val="0000FF"/>
                </a:solidFill>
                <a:latin typeface="Courier New"/>
                <a:cs typeface="Courier New"/>
              </a:rPr>
              <a:t>-</a:t>
            </a:r>
            <a:r>
              <a:rPr lang="en-US" b="1" dirty="0" err="1">
                <a:solidFill>
                  <a:srgbClr val="0000FF"/>
                </a:solidFill>
                <a:latin typeface="Courier New"/>
                <a:cs typeface="Courier New"/>
              </a:rPr>
              <a:t>sS</a:t>
            </a:r>
            <a:r>
              <a:rPr lang="en-US" b="1" dirty="0">
                <a:solidFill>
                  <a:srgbClr val="0000FF"/>
                </a:solidFill>
                <a:latin typeface="Courier New"/>
                <a:cs typeface="Courier New"/>
              </a:rPr>
              <a:t> </a:t>
            </a:r>
            <a:r>
              <a:rPr lang="en-US" b="1" dirty="0" err="1">
                <a:latin typeface="Courier New"/>
                <a:cs typeface="Courier New"/>
              </a:rPr>
              <a:t>localhost</a:t>
            </a:r>
            <a:r>
              <a:rPr lang="en-US" b="1" dirty="0">
                <a:latin typeface="Courier New"/>
                <a:cs typeface="Courier New"/>
              </a:rPr>
              <a:t> </a:t>
            </a:r>
            <a:endParaRPr lang="en-US" b="1" dirty="0" smtClean="0">
              <a:latin typeface="Courier New"/>
              <a:cs typeface="Courier New"/>
            </a:endParaRPr>
          </a:p>
          <a:p>
            <a:pPr lvl="1"/>
            <a:r>
              <a:rPr lang="en-US" b="1" dirty="0" smtClean="0">
                <a:latin typeface="Courier New"/>
                <a:cs typeface="Courier New"/>
              </a:rPr>
              <a:t>SYN</a:t>
            </a:r>
            <a:r>
              <a:rPr lang="en-US" b="1" dirty="0" smtClean="0"/>
              <a:t> </a:t>
            </a:r>
            <a:r>
              <a:rPr lang="en-US" dirty="0" smtClean="0"/>
              <a:t>scan</a:t>
            </a:r>
            <a:endParaRPr lang="en-US" dirty="0">
              <a:latin typeface="Courier New"/>
              <a:cs typeface="Courier New"/>
            </a:endParaRPr>
          </a:p>
          <a:p>
            <a:r>
              <a:rPr lang="en-US" b="1" dirty="0" err="1">
                <a:latin typeface="Courier New"/>
                <a:cs typeface="Courier New"/>
              </a:rPr>
              <a:t>nmap</a:t>
            </a:r>
            <a:r>
              <a:rPr lang="en-US" b="1" dirty="0">
                <a:latin typeface="Courier New"/>
                <a:cs typeface="Courier New"/>
              </a:rPr>
              <a:t> </a:t>
            </a:r>
            <a:r>
              <a:rPr lang="en-US" b="1" dirty="0" smtClean="0">
                <a:latin typeface="Courier New"/>
                <a:cs typeface="Courier New"/>
              </a:rPr>
              <a:t>–</a:t>
            </a:r>
            <a:r>
              <a:rPr lang="en-US" b="1" dirty="0" err="1" smtClean="0">
                <a:latin typeface="Courier New"/>
                <a:cs typeface="Courier New"/>
              </a:rPr>
              <a:t>sS</a:t>
            </a:r>
            <a:r>
              <a:rPr lang="en-US" b="1" dirty="0" smtClean="0">
                <a:latin typeface="Courier New"/>
                <a:cs typeface="Courier New"/>
              </a:rPr>
              <a:t> </a:t>
            </a:r>
            <a:r>
              <a:rPr lang="en-US" b="1" dirty="0" err="1" smtClean="0">
                <a:latin typeface="Courier New"/>
                <a:cs typeface="Courier New"/>
              </a:rPr>
              <a:t>stimpy.cis.udel.edu</a:t>
            </a:r>
            <a:endParaRPr lang="en-US" b="1" dirty="0" smtClean="0">
              <a:latin typeface="Courier New"/>
              <a:cs typeface="Courier New"/>
            </a:endParaRPr>
          </a:p>
          <a:p>
            <a:r>
              <a:rPr lang="en-US" b="1" dirty="0" err="1">
                <a:latin typeface="Courier New"/>
                <a:cs typeface="Courier New"/>
              </a:rPr>
              <a:t>n</a:t>
            </a:r>
            <a:r>
              <a:rPr lang="en-US" b="1" dirty="0" err="1" smtClean="0">
                <a:latin typeface="Courier New"/>
                <a:cs typeface="Courier New"/>
              </a:rPr>
              <a:t>map</a:t>
            </a:r>
            <a:r>
              <a:rPr lang="en-US" b="1" dirty="0" smtClean="0">
                <a:latin typeface="Courier New"/>
                <a:cs typeface="Courier New"/>
              </a:rPr>
              <a:t> –</a:t>
            </a:r>
            <a:r>
              <a:rPr lang="en-US" b="1" dirty="0" err="1" smtClean="0">
                <a:latin typeface="Courier New"/>
                <a:cs typeface="Courier New"/>
              </a:rPr>
              <a:t>sS</a:t>
            </a:r>
            <a:r>
              <a:rPr lang="en-US" b="1" dirty="0" smtClean="0">
                <a:latin typeface="Courier New"/>
                <a:cs typeface="Courier New"/>
              </a:rPr>
              <a:t> </a:t>
            </a:r>
            <a:r>
              <a:rPr lang="en-US" b="1" dirty="0" smtClean="0">
                <a:solidFill>
                  <a:srgbClr val="0000FF"/>
                </a:solidFill>
                <a:latin typeface="Courier New"/>
                <a:cs typeface="Courier New"/>
              </a:rPr>
              <a:t>–A</a:t>
            </a:r>
            <a:r>
              <a:rPr lang="en-US" b="1" dirty="0" smtClean="0">
                <a:latin typeface="Courier New"/>
                <a:cs typeface="Courier New"/>
              </a:rPr>
              <a:t> </a:t>
            </a:r>
            <a:r>
              <a:rPr lang="en-US" b="1" dirty="0" err="1" smtClean="0">
                <a:latin typeface="Courier New"/>
                <a:cs typeface="Courier New"/>
              </a:rPr>
              <a:t>stimpy.cis.udel.edu</a:t>
            </a:r>
            <a:r>
              <a:rPr lang="en-US" b="1" dirty="0" smtClean="0">
                <a:latin typeface="Courier New"/>
                <a:cs typeface="Courier New"/>
              </a:rPr>
              <a:t> </a:t>
            </a:r>
          </a:p>
          <a:p>
            <a:pPr lvl="1"/>
            <a:r>
              <a:rPr lang="en-US" b="1" dirty="0"/>
              <a:t>a</a:t>
            </a:r>
            <a:r>
              <a:rPr lang="en-US" b="1" dirty="0" smtClean="0"/>
              <a:t>ggressive or advanced</a:t>
            </a:r>
            <a:endParaRPr lang="en-US" b="1" dirty="0"/>
          </a:p>
          <a:p>
            <a:r>
              <a:rPr lang="en-US" sz="2200" dirty="0"/>
              <a:t>If the target machine has the </a:t>
            </a:r>
            <a:r>
              <a:rPr lang="en-US" sz="2200" dirty="0" err="1"/>
              <a:t>DenyHosts</a:t>
            </a:r>
            <a:r>
              <a:rPr lang="en-US" sz="2200" dirty="0"/>
              <a:t> shield running </a:t>
            </a:r>
            <a:r>
              <a:rPr lang="en-US" sz="2200" dirty="0" smtClean="0"/>
              <a:t>and </a:t>
            </a:r>
            <a:r>
              <a:rPr lang="en-US" sz="2200" dirty="0"/>
              <a:t>you repeatedly scan that machine with </a:t>
            </a:r>
            <a:r>
              <a:rPr lang="en-US" sz="2200" dirty="0" smtClean="0"/>
              <a:t>’</a:t>
            </a:r>
            <a:r>
              <a:rPr lang="en-US" sz="2200" b="1" dirty="0">
                <a:latin typeface="Courier New"/>
                <a:cs typeface="Courier New"/>
              </a:rPr>
              <a:t>-A</a:t>
            </a:r>
            <a:r>
              <a:rPr lang="en-US" sz="2200" dirty="0"/>
              <a:t>’ </a:t>
            </a:r>
            <a:r>
              <a:rPr lang="en-US" sz="2200" dirty="0" smtClean="0"/>
              <a:t>turned </a:t>
            </a:r>
            <a:r>
              <a:rPr lang="en-US" sz="2200" dirty="0"/>
              <a:t>on, your IP address may </a:t>
            </a:r>
            <a:r>
              <a:rPr lang="en-US" sz="2200" b="1" dirty="0">
                <a:solidFill>
                  <a:srgbClr val="0000FF"/>
                </a:solidFill>
              </a:rPr>
              <a:t>become quarantined </a:t>
            </a:r>
            <a:r>
              <a:rPr lang="en-US" sz="2200" dirty="0"/>
              <a:t>on the target machine (assuming that port 22 is included in the range of the ports scanned). When that happens, you will </a:t>
            </a:r>
            <a:r>
              <a:rPr lang="en-US" sz="2200" b="1" dirty="0">
                <a:solidFill>
                  <a:srgbClr val="0000FF"/>
                </a:solidFill>
              </a:rPr>
              <a:t>not</a:t>
            </a:r>
            <a:r>
              <a:rPr lang="en-US" sz="2200" dirty="0">
                <a:solidFill>
                  <a:srgbClr val="0000FF"/>
                </a:solidFill>
              </a:rPr>
              <a:t> </a:t>
            </a:r>
            <a:r>
              <a:rPr lang="en-US" sz="2200" dirty="0"/>
              <a:t>be able to SSH </a:t>
            </a:r>
            <a:r>
              <a:rPr lang="en-US" sz="2200" dirty="0" smtClean="0"/>
              <a:t>into the target machine</a:t>
            </a:r>
            <a:endParaRPr lang="en-US" sz="22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49157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Host Discovery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382000" cy="4876800"/>
          </a:xfrm>
        </p:spPr>
        <p:txBody>
          <a:bodyPr/>
          <a:lstStyle/>
          <a:p>
            <a:r>
              <a:rPr lang="en-US" sz="2800" dirty="0"/>
              <a:t>One </a:t>
            </a:r>
            <a:r>
              <a:rPr lang="en-US" sz="2800" dirty="0" smtClean="0"/>
              <a:t>of </a:t>
            </a:r>
            <a:r>
              <a:rPr lang="en-US" sz="2800" dirty="0"/>
              <a:t>very first steps </a:t>
            </a:r>
            <a:r>
              <a:rPr lang="en-US" sz="2800" dirty="0" smtClean="0"/>
              <a:t>in </a:t>
            </a:r>
            <a:r>
              <a:rPr lang="en-US" sz="2800" b="1" dirty="0"/>
              <a:t>network reconnaissance mission</a:t>
            </a:r>
            <a:r>
              <a:rPr lang="en-US" sz="2800" dirty="0"/>
              <a:t> to reduce a (sometimes huge) set of IP ranges into a list of active or interesting </a:t>
            </a:r>
            <a:r>
              <a:rPr lang="en-US" sz="2800" dirty="0" smtClean="0"/>
              <a:t>hosts</a:t>
            </a:r>
          </a:p>
          <a:p>
            <a:pPr lvl="1"/>
            <a:r>
              <a:rPr lang="en-US" sz="2400" dirty="0" smtClean="0"/>
              <a:t>administrator uses an </a:t>
            </a:r>
            <a:r>
              <a:rPr lang="en-US" sz="2400" dirty="0"/>
              <a:t>ICMP ping to locate hosts </a:t>
            </a:r>
            <a:r>
              <a:rPr lang="en-US" sz="2400" dirty="0" smtClean="0"/>
              <a:t>on </a:t>
            </a:r>
            <a:r>
              <a:rPr lang="en-US" sz="2400" dirty="0"/>
              <a:t>internal </a:t>
            </a:r>
            <a:r>
              <a:rPr lang="en-US" sz="2400" dirty="0" smtClean="0"/>
              <a:t>network</a:t>
            </a:r>
            <a:endParaRPr lang="en-US" sz="2400" dirty="0"/>
          </a:p>
          <a:p>
            <a:pPr lvl="1"/>
            <a:r>
              <a:rPr lang="en-US" sz="2400" dirty="0" smtClean="0"/>
              <a:t>external </a:t>
            </a:r>
            <a:r>
              <a:rPr lang="en-US" sz="2400" dirty="0"/>
              <a:t>penetration </a:t>
            </a:r>
            <a:r>
              <a:rPr lang="en-US" sz="2400" dirty="0" smtClean="0"/>
              <a:t>uses </a:t>
            </a:r>
            <a:r>
              <a:rPr lang="en-US" sz="2400" dirty="0"/>
              <a:t>a diverse set of </a:t>
            </a:r>
            <a:r>
              <a:rPr lang="en-US" sz="2400" dirty="0" smtClean="0"/>
              <a:t>“probes” </a:t>
            </a:r>
            <a:r>
              <a:rPr lang="en-US" sz="2400" dirty="0"/>
              <a:t>in an attempt to evade firewall </a:t>
            </a:r>
            <a:r>
              <a:rPr lang="en-US" sz="2400" dirty="0" smtClean="0"/>
              <a:t>restrictions</a:t>
            </a:r>
          </a:p>
          <a:p>
            <a:r>
              <a:rPr lang="en-US" sz="2800" dirty="0" smtClean="0"/>
              <a:t>Aka “ping” scan, but goes beyond </a:t>
            </a:r>
            <a:r>
              <a:rPr lang="en-US" sz="2800" dirty="0" smtClean="0">
                <a:latin typeface="Courier New"/>
                <a:cs typeface="Courier New"/>
              </a:rPr>
              <a:t>ICMP echo request</a:t>
            </a:r>
            <a:r>
              <a:rPr lang="en-US" sz="2800" dirty="0" smtClean="0"/>
              <a:t> packets</a:t>
            </a:r>
            <a:endParaRPr lang="en-US" sz="2800" dirty="0">
              <a:latin typeface="Courier New"/>
              <a:cs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130000290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>
                <a:latin typeface="Courier New"/>
                <a:cs typeface="Courier New"/>
              </a:rPr>
              <a:t>nmap</a:t>
            </a:r>
            <a:endParaRPr lang="en-US" b="1" dirty="0">
              <a:latin typeface="Courier New"/>
              <a:cs typeface="Courier New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By default, </a:t>
            </a:r>
            <a:r>
              <a:rPr lang="en-US" sz="2400" b="1" dirty="0" err="1">
                <a:latin typeface="Courier New"/>
                <a:cs typeface="Courier New"/>
              </a:rPr>
              <a:t>nmap</a:t>
            </a:r>
            <a:r>
              <a:rPr lang="en-US" sz="2400" dirty="0"/>
              <a:t> first </a:t>
            </a:r>
            <a:r>
              <a:rPr lang="en-US" sz="2400" b="1" dirty="0">
                <a:solidFill>
                  <a:srgbClr val="0000FF"/>
                </a:solidFill>
              </a:rPr>
              <a:t>pings</a:t>
            </a:r>
            <a:r>
              <a:rPr lang="en-US" sz="2400" dirty="0"/>
              <a:t> a remote host in a network before scanning the </a:t>
            </a:r>
            <a:r>
              <a:rPr lang="en-US" sz="2400" dirty="0" smtClean="0"/>
              <a:t>host. The </a:t>
            </a:r>
            <a:r>
              <a:rPr lang="en-US" sz="2400" dirty="0"/>
              <a:t>idea is that if the machine is down, why waste time by scanning all its </a:t>
            </a:r>
            <a:r>
              <a:rPr lang="en-US" sz="2400" dirty="0" smtClean="0"/>
              <a:t>ports</a:t>
            </a:r>
          </a:p>
          <a:p>
            <a:r>
              <a:rPr lang="en-US" sz="2400" dirty="0" smtClean="0"/>
              <a:t>Since </a:t>
            </a:r>
            <a:r>
              <a:rPr lang="en-US" sz="2400" dirty="0"/>
              <a:t>many sites now block/</a:t>
            </a:r>
            <a:r>
              <a:rPr lang="en-US" sz="2400" dirty="0" smtClean="0"/>
              <a:t>filter </a:t>
            </a:r>
            <a:r>
              <a:rPr lang="en-US" sz="2400" dirty="0"/>
              <a:t>ping echo request packets, this strategy may </a:t>
            </a:r>
            <a:r>
              <a:rPr lang="en-US" sz="2400" dirty="0" smtClean="0"/>
              <a:t>bypass </a:t>
            </a:r>
            <a:r>
              <a:rPr lang="en-US" sz="2400" dirty="0"/>
              <a:t>machines that may otherwise be up in a </a:t>
            </a:r>
            <a:r>
              <a:rPr lang="en-US" sz="2400" dirty="0" smtClean="0"/>
              <a:t>network</a:t>
            </a:r>
          </a:p>
          <a:p>
            <a:r>
              <a:rPr lang="en-US" sz="2400" dirty="0" smtClean="0"/>
              <a:t>To </a:t>
            </a:r>
            <a:r>
              <a:rPr lang="en-US" sz="2400" dirty="0"/>
              <a:t>change this behavior, the following </a:t>
            </a:r>
            <a:r>
              <a:rPr lang="en-US" sz="2400" b="1" dirty="0" err="1" smtClean="0">
                <a:latin typeface="Courier New"/>
                <a:cs typeface="Courier New"/>
              </a:rPr>
              <a:t>nmap</a:t>
            </a:r>
            <a:r>
              <a:rPr lang="en-US" sz="2400" dirty="0" smtClean="0"/>
              <a:t> </a:t>
            </a:r>
            <a:r>
              <a:rPr lang="en-US" sz="2400" dirty="0"/>
              <a:t>may produce richer results </a:t>
            </a:r>
          </a:p>
          <a:p>
            <a:pPr lvl="1"/>
            <a:r>
              <a:rPr lang="tr-TR" sz="2400" dirty="0" err="1">
                <a:latin typeface="Courier New"/>
                <a:cs typeface="Courier New"/>
              </a:rPr>
              <a:t>nmap</a:t>
            </a:r>
            <a:r>
              <a:rPr lang="tr-TR" sz="2400" dirty="0">
                <a:latin typeface="Courier New"/>
                <a:cs typeface="Courier New"/>
              </a:rPr>
              <a:t> -</a:t>
            </a:r>
            <a:r>
              <a:rPr lang="tr-TR" sz="2400" dirty="0" err="1">
                <a:latin typeface="Courier New"/>
                <a:cs typeface="Courier New"/>
              </a:rPr>
              <a:t>sS</a:t>
            </a:r>
            <a:r>
              <a:rPr lang="tr-TR" sz="2400" dirty="0">
                <a:latin typeface="Courier New"/>
                <a:cs typeface="Courier New"/>
              </a:rPr>
              <a:t> -A </a:t>
            </a:r>
            <a:r>
              <a:rPr lang="tr-TR" sz="2400" dirty="0" smtClean="0">
                <a:latin typeface="Courier New"/>
                <a:cs typeface="Courier New"/>
              </a:rPr>
              <a:t>–P0</a:t>
            </a:r>
            <a:r>
              <a:rPr lang="tr-TR" sz="2400" dirty="0">
                <a:latin typeface="Courier New"/>
                <a:cs typeface="Courier New"/>
              </a:rPr>
              <a:t> </a:t>
            </a:r>
            <a:r>
              <a:rPr lang="tr-TR" sz="2400" dirty="0" smtClean="0">
                <a:latin typeface="Courier New"/>
                <a:cs typeface="Courier New"/>
              </a:rPr>
              <a:t>&lt;</a:t>
            </a:r>
            <a:r>
              <a:rPr lang="tr-TR" sz="2400" dirty="0" err="1" smtClean="0">
                <a:latin typeface="Courier New"/>
                <a:cs typeface="Courier New"/>
              </a:rPr>
              <a:t>host</a:t>
            </a:r>
            <a:r>
              <a:rPr lang="tr-TR" sz="2400" dirty="0" smtClean="0">
                <a:latin typeface="Courier New"/>
                <a:cs typeface="Courier New"/>
              </a:rPr>
              <a:t>&gt;</a:t>
            </a:r>
          </a:p>
          <a:p>
            <a:pPr lvl="1"/>
            <a:r>
              <a:rPr lang="tr-TR" sz="2400" dirty="0" smtClean="0">
                <a:latin typeface="Courier New"/>
                <a:cs typeface="Courier New"/>
              </a:rPr>
              <a:t>-P0</a:t>
            </a:r>
            <a:r>
              <a:rPr lang="tr-TR" sz="2400" dirty="0" smtClean="0"/>
              <a:t>: </a:t>
            </a:r>
            <a:r>
              <a:rPr lang="tr-TR" sz="2400" dirty="0" err="1" smtClean="0"/>
              <a:t>skip</a:t>
            </a:r>
            <a:r>
              <a:rPr lang="tr-TR" sz="2400" dirty="0" smtClean="0"/>
              <a:t> </a:t>
            </a:r>
            <a:r>
              <a:rPr lang="tr-TR" sz="2400" dirty="0" err="1" smtClean="0"/>
              <a:t>pinging</a:t>
            </a:r>
            <a:endParaRPr lang="tr-TR" sz="2400" dirty="0">
              <a:latin typeface="Courier New"/>
              <a:cs typeface="Courier New"/>
            </a:endParaRPr>
          </a:p>
          <a:p>
            <a:pPr lvl="1"/>
            <a:endParaRPr lang="en-US" sz="2400" dirty="0"/>
          </a:p>
          <a:p>
            <a:endParaRPr lang="en-US" sz="2800" dirty="0"/>
          </a:p>
          <a:p>
            <a:endParaRPr lang="en-US" sz="2800" b="1" dirty="0">
              <a:latin typeface="Courier New"/>
              <a:cs typeface="Courier New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466113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>
                <a:latin typeface="Courier New"/>
                <a:cs typeface="Courier New"/>
              </a:rPr>
              <a:t>nmap</a:t>
            </a:r>
            <a:endParaRPr lang="en-US" b="1" dirty="0">
              <a:latin typeface="Courier New"/>
              <a:cs typeface="Courier New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b="1" dirty="0" err="1">
                <a:latin typeface="Courier New"/>
                <a:cs typeface="Courier New"/>
              </a:rPr>
              <a:t>nmap</a:t>
            </a:r>
            <a:r>
              <a:rPr lang="en-US" sz="2400" dirty="0"/>
              <a:t> can make </a:t>
            </a:r>
            <a:r>
              <a:rPr lang="en-US" sz="2400" dirty="0" smtClean="0"/>
              <a:t>good </a:t>
            </a:r>
            <a:r>
              <a:rPr lang="en-US" sz="2400" dirty="0"/>
              <a:t>guess </a:t>
            </a:r>
            <a:r>
              <a:rPr lang="en-US" sz="2400" dirty="0" smtClean="0"/>
              <a:t>of the </a:t>
            </a:r>
            <a:r>
              <a:rPr lang="en-US" sz="2400" dirty="0"/>
              <a:t>OS running on the target machine by using </a:t>
            </a:r>
            <a:r>
              <a:rPr lang="en-US" sz="2400" b="1" dirty="0" smtClean="0">
                <a:solidFill>
                  <a:srgbClr val="0000FF"/>
                </a:solidFill>
              </a:rPr>
              <a:t>TCP</a:t>
            </a:r>
            <a:r>
              <a:rPr lang="en-US" sz="2400" b="1" dirty="0">
                <a:solidFill>
                  <a:srgbClr val="0000FF"/>
                </a:solidFill>
              </a:rPr>
              <a:t>/IP stack </a:t>
            </a:r>
            <a:r>
              <a:rPr lang="en-US" sz="2400" b="1" dirty="0" smtClean="0">
                <a:solidFill>
                  <a:srgbClr val="0000FF"/>
                </a:solidFill>
              </a:rPr>
              <a:t>fingerprinting</a:t>
            </a:r>
            <a:endParaRPr lang="en-US" sz="2400" dirty="0" smtClean="0"/>
          </a:p>
          <a:p>
            <a:r>
              <a:rPr lang="en-US" sz="2400" dirty="0" smtClean="0"/>
              <a:t>It </a:t>
            </a:r>
            <a:r>
              <a:rPr lang="en-US" sz="2400" dirty="0"/>
              <a:t>sends out a series of TCP and UDP packets to the target machine and </a:t>
            </a:r>
            <a:r>
              <a:rPr lang="en-US" sz="2400" dirty="0" smtClean="0"/>
              <a:t>examines </a:t>
            </a:r>
            <a:r>
              <a:rPr lang="en-US" sz="2400" dirty="0"/>
              <a:t>content of </a:t>
            </a:r>
            <a:r>
              <a:rPr lang="en-US" sz="2400" dirty="0" smtClean="0"/>
              <a:t>returned </a:t>
            </a:r>
            <a:r>
              <a:rPr lang="en-US" sz="2400" dirty="0"/>
              <a:t>packets </a:t>
            </a:r>
            <a:r>
              <a:rPr lang="en-US" sz="2400" dirty="0" smtClean="0"/>
              <a:t>for </a:t>
            </a:r>
            <a:r>
              <a:rPr lang="en-US" sz="2400" dirty="0"/>
              <a:t>values in </a:t>
            </a:r>
            <a:r>
              <a:rPr lang="en-US" sz="2400" dirty="0" smtClean="0"/>
              <a:t>various </a:t>
            </a:r>
            <a:r>
              <a:rPr lang="en-US" sz="2400" dirty="0"/>
              <a:t>header </a:t>
            </a:r>
            <a:r>
              <a:rPr lang="en-US" sz="2400" dirty="0" smtClean="0"/>
              <a:t>fields, including sequence number, initial </a:t>
            </a:r>
            <a:r>
              <a:rPr lang="en-US" sz="2400" dirty="0"/>
              <a:t>window </a:t>
            </a:r>
            <a:r>
              <a:rPr lang="en-US" sz="2400" dirty="0" smtClean="0"/>
              <a:t>size, </a:t>
            </a:r>
            <a:r>
              <a:rPr lang="en-US" sz="2400" i="1" dirty="0"/>
              <a:t>etc</a:t>
            </a:r>
            <a:r>
              <a:rPr lang="en-US" sz="2400" dirty="0"/>
              <a:t>. Based on these values, </a:t>
            </a:r>
            <a:r>
              <a:rPr lang="en-US" sz="2400" b="1" dirty="0" err="1">
                <a:latin typeface="Courier New"/>
                <a:cs typeface="Courier New"/>
              </a:rPr>
              <a:t>nmap</a:t>
            </a:r>
            <a:r>
              <a:rPr lang="en-US" sz="2400" dirty="0"/>
              <a:t> then constructs an OS “signature” of the target machine and sends it to a database of such signatures to make a guess about the OS running on the target machine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601383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74638"/>
            <a:ext cx="8610600" cy="1143000"/>
          </a:xfrm>
        </p:spPr>
        <p:txBody>
          <a:bodyPr/>
          <a:lstStyle/>
          <a:p>
            <a:r>
              <a:rPr lang="en-US" b="1" dirty="0"/>
              <a:t>Firewall/IDS </a:t>
            </a:r>
            <a:r>
              <a:rPr lang="en-US" b="1" dirty="0" smtClean="0"/>
              <a:t>Evasion/Spoofing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Network obstructions such as </a:t>
            </a:r>
            <a:r>
              <a:rPr lang="en-US" sz="2400" b="1" dirty="0"/>
              <a:t>firewalls</a:t>
            </a:r>
            <a:r>
              <a:rPr lang="en-US" sz="2400" dirty="0"/>
              <a:t> can make mapping a network exceedingly </a:t>
            </a:r>
            <a:r>
              <a:rPr lang="en-US" sz="2400" dirty="0" smtClean="0"/>
              <a:t>difficult</a:t>
            </a:r>
          </a:p>
          <a:p>
            <a:r>
              <a:rPr lang="en-US" sz="2400" dirty="0"/>
              <a:t>All of the major IDSs ship with rules designed to detect </a:t>
            </a:r>
            <a:r>
              <a:rPr lang="en-US" sz="2400" dirty="0" err="1"/>
              <a:t>Nmap</a:t>
            </a:r>
            <a:r>
              <a:rPr lang="en-US" sz="2400" dirty="0"/>
              <a:t> scans because scans are sometimes a precursor to </a:t>
            </a:r>
            <a:r>
              <a:rPr lang="en-US" sz="2400" dirty="0" smtClean="0"/>
              <a:t>attacks</a:t>
            </a:r>
          </a:p>
          <a:p>
            <a:r>
              <a:rPr lang="en-US" sz="2400" dirty="0" smtClean="0"/>
              <a:t>Many </a:t>
            </a:r>
            <a:r>
              <a:rPr lang="en-US" sz="2400" dirty="0"/>
              <a:t>of these products have recently morphed into intrusion </a:t>
            </a:r>
            <a:r>
              <a:rPr lang="en-US" sz="2400" i="1" dirty="0"/>
              <a:t>prevention</a:t>
            </a:r>
            <a:r>
              <a:rPr lang="en-US" sz="2400" dirty="0"/>
              <a:t> systems (IPS) that actively block traffic deemed malicious</a:t>
            </a:r>
          </a:p>
          <a:p>
            <a:r>
              <a:rPr lang="en-US" sz="2400" dirty="0" smtClean="0"/>
              <a:t>https</a:t>
            </a:r>
            <a:r>
              <a:rPr lang="en-US" sz="2400" dirty="0"/>
              <a:t>://</a:t>
            </a:r>
            <a:r>
              <a:rPr lang="en-US" sz="2400" dirty="0" err="1"/>
              <a:t>nmap.org</a:t>
            </a:r>
            <a:r>
              <a:rPr lang="en-US" sz="2400" dirty="0"/>
              <a:t>/book/man-bypass-firewalls-</a:t>
            </a:r>
            <a:r>
              <a:rPr lang="en-US" sz="2400" dirty="0" err="1"/>
              <a:t>ids.html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5675898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IP Address </a:t>
            </a:r>
            <a:endParaRPr lang="en-US" dirty="0"/>
          </a:p>
        </p:txBody>
      </p:sp>
      <p:pic>
        <p:nvPicPr>
          <p:cNvPr id="4" name="Picture 3" descr="5-47.ps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" y="0"/>
            <a:ext cx="8305800" cy="10151533"/>
          </a:xfrm>
          <a:prstGeom prst="rect">
            <a:avLst/>
          </a:prstGeom>
        </p:spPr>
      </p:pic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457200" y="4267200"/>
            <a:ext cx="8382000" cy="2209800"/>
          </a:xfrm>
        </p:spPr>
        <p:txBody>
          <a:bodyPr/>
          <a:lstStyle/>
          <a:p>
            <a:r>
              <a:rPr lang="en-US" sz="2400" b="1" dirty="0" smtClean="0">
                <a:latin typeface="Courier New"/>
                <a:cs typeface="Courier New"/>
              </a:rPr>
              <a:t>$ </a:t>
            </a:r>
            <a:r>
              <a:rPr lang="en-US" sz="2400" b="1" dirty="0" err="1" smtClean="0">
                <a:latin typeface="Courier New"/>
                <a:cs typeface="Courier New"/>
              </a:rPr>
              <a:t>nslookup</a:t>
            </a:r>
            <a:r>
              <a:rPr lang="en-US" sz="2400" b="1" dirty="0" smtClean="0">
                <a:latin typeface="Courier New"/>
                <a:cs typeface="Courier New"/>
              </a:rPr>
              <a:t> </a:t>
            </a:r>
            <a:r>
              <a:rPr lang="en-US" sz="2400" b="1" dirty="0" err="1" smtClean="0">
                <a:latin typeface="Courier New"/>
                <a:cs typeface="Courier New"/>
              </a:rPr>
              <a:t>stimpy.cis.udel.edu</a:t>
            </a:r>
            <a:endParaRPr lang="en-US" sz="2400" b="1" dirty="0" smtClean="0">
              <a:latin typeface="Courier New"/>
              <a:cs typeface="Courier New"/>
            </a:endParaRPr>
          </a:p>
          <a:p>
            <a:r>
              <a:rPr lang="en-US" sz="2400" b="1" dirty="0" smtClean="0">
                <a:latin typeface="Courier New"/>
                <a:cs typeface="Courier New"/>
              </a:rPr>
              <a:t>128.4.31.17</a:t>
            </a:r>
            <a:r>
              <a:rPr lang="en-US" sz="2400" dirty="0" smtClean="0"/>
              <a:t> is a </a:t>
            </a:r>
            <a:r>
              <a:rPr lang="en-US" sz="2400" b="1" dirty="0" smtClean="0">
                <a:solidFill>
                  <a:srgbClr val="0000FF"/>
                </a:solidFill>
              </a:rPr>
              <a:t>class B</a:t>
            </a:r>
            <a:r>
              <a:rPr lang="en-US" sz="2400" dirty="0" smtClean="0"/>
              <a:t> address</a:t>
            </a:r>
          </a:p>
          <a:p>
            <a:r>
              <a:rPr lang="en-US" sz="2400" b="1" dirty="0" err="1" smtClean="0">
                <a:latin typeface="Courier New"/>
                <a:cs typeface="Courier New"/>
              </a:rPr>
              <a:t>strauss.udel.edu</a:t>
            </a:r>
            <a:r>
              <a:rPr lang="en-US" sz="2400" b="1" dirty="0">
                <a:latin typeface="Courier New"/>
                <a:cs typeface="Courier New"/>
              </a:rPr>
              <a:t> </a:t>
            </a:r>
            <a:r>
              <a:rPr lang="en-US" sz="2400" b="1" dirty="0" smtClean="0">
                <a:latin typeface="Courier New"/>
                <a:cs typeface="Courier New"/>
              </a:rPr>
              <a:t>128.175.13.74</a:t>
            </a:r>
          </a:p>
          <a:p>
            <a:r>
              <a:rPr lang="tr-TR" sz="2400" b="1" dirty="0" smtClean="0">
                <a:latin typeface="Courier New"/>
                <a:cs typeface="Courier New"/>
              </a:rPr>
              <a:t>$ </a:t>
            </a:r>
            <a:r>
              <a:rPr lang="tr-TR" sz="2400" b="1" dirty="0" err="1" smtClean="0">
                <a:latin typeface="Courier New"/>
                <a:cs typeface="Courier New"/>
              </a:rPr>
              <a:t>nmap</a:t>
            </a:r>
            <a:r>
              <a:rPr lang="tr-TR" sz="2400" b="1" dirty="0" smtClean="0">
                <a:latin typeface="Courier New"/>
                <a:cs typeface="Courier New"/>
              </a:rPr>
              <a:t> </a:t>
            </a:r>
            <a:r>
              <a:rPr lang="tr-TR" sz="2400" b="1" dirty="0">
                <a:latin typeface="Courier New"/>
                <a:cs typeface="Courier New"/>
              </a:rPr>
              <a:t>-</a:t>
            </a:r>
            <a:r>
              <a:rPr lang="tr-TR" sz="2400" b="1" dirty="0" err="1">
                <a:latin typeface="Courier New"/>
                <a:cs typeface="Courier New"/>
              </a:rPr>
              <a:t>sL</a:t>
            </a:r>
            <a:r>
              <a:rPr lang="tr-TR" sz="2400" b="1" dirty="0">
                <a:latin typeface="Courier New"/>
                <a:cs typeface="Courier New"/>
              </a:rPr>
              <a:t> 128.4.0.0/16 &gt; </a:t>
            </a:r>
            <a:r>
              <a:rPr lang="tr-TR" sz="2400" b="1" dirty="0" smtClean="0">
                <a:latin typeface="Courier New"/>
                <a:cs typeface="Courier New"/>
              </a:rPr>
              <a:t>a</a:t>
            </a:r>
          </a:p>
          <a:p>
            <a:r>
              <a:rPr lang="tr-TR" sz="2400" b="1" dirty="0" err="1" smtClean="0">
                <a:latin typeface="Courier New"/>
                <a:cs typeface="Courier New"/>
              </a:rPr>
              <a:t>Locate</a:t>
            </a:r>
            <a:r>
              <a:rPr lang="tr-TR" sz="2400" b="1" dirty="0" smtClean="0">
                <a:latin typeface="Courier New"/>
                <a:cs typeface="Courier New"/>
              </a:rPr>
              <a:t> 128.4.21.33</a:t>
            </a:r>
            <a:endParaRPr lang="en-US" sz="2400" b="1" dirty="0">
              <a:latin typeface="Courier New"/>
              <a:cs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33363520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3800" dirty="0" smtClean="0">
                <a:latin typeface="Comic Sans MS" charset="0"/>
                <a:cs typeface="+mj-cs"/>
              </a:rPr>
              <a:t>Port Scanning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5029200"/>
          </a:xfrm>
        </p:spPr>
        <p:txBody>
          <a:bodyPr/>
          <a:lstStyle/>
          <a:p>
            <a:r>
              <a:rPr lang="en-US" sz="2400" dirty="0" smtClean="0">
                <a:latin typeface="Comic Sans MS" charset="0"/>
                <a:cs typeface="+mn-cs"/>
              </a:rPr>
              <a:t>In TCP/IP, </a:t>
            </a:r>
            <a:r>
              <a:rPr lang="en-US" sz="2400" dirty="0"/>
              <a:t>e</a:t>
            </a:r>
            <a:r>
              <a:rPr lang="en-US" sz="2400" dirty="0" smtClean="0"/>
              <a:t>very (network) </a:t>
            </a:r>
            <a:r>
              <a:rPr lang="en-US" sz="2400" b="1" dirty="0" smtClean="0"/>
              <a:t>service</a:t>
            </a:r>
            <a:r>
              <a:rPr lang="en-US" sz="2400" dirty="0" smtClean="0"/>
              <a:t> </a:t>
            </a:r>
            <a:r>
              <a:rPr lang="en-US" sz="2400" dirty="0"/>
              <a:t>on a machine is assigned a </a:t>
            </a:r>
            <a:r>
              <a:rPr lang="en-US" sz="2400" b="1" dirty="0" smtClean="0"/>
              <a:t>port (number)</a:t>
            </a:r>
          </a:p>
          <a:p>
            <a:r>
              <a:rPr lang="en-US" sz="2400" dirty="0" smtClean="0"/>
              <a:t>On Unix machine</a:t>
            </a:r>
            <a:r>
              <a:rPr lang="en-US" sz="2400" dirty="0"/>
              <a:t>, </a:t>
            </a:r>
            <a:r>
              <a:rPr lang="en-US" sz="2400" dirty="0" smtClean="0"/>
              <a:t>ports </a:t>
            </a:r>
            <a:r>
              <a:rPr lang="en-US" sz="2400" dirty="0"/>
              <a:t>assigned to standard services are </a:t>
            </a:r>
            <a:r>
              <a:rPr lang="en-US" sz="2400" dirty="0" smtClean="0"/>
              <a:t>listed in </a:t>
            </a:r>
            <a:r>
              <a:rPr lang="en-US" sz="2400" b="1" dirty="0" smtClean="0">
                <a:latin typeface="Courier New"/>
                <a:cs typeface="Courier New"/>
              </a:rPr>
              <a:t>/</a:t>
            </a:r>
            <a:r>
              <a:rPr lang="en-US" sz="2400" b="1" dirty="0" err="1">
                <a:latin typeface="Courier New"/>
                <a:cs typeface="Courier New"/>
              </a:rPr>
              <a:t>etc</a:t>
            </a:r>
            <a:r>
              <a:rPr lang="en-US" sz="2400" b="1" dirty="0">
                <a:latin typeface="Courier New"/>
                <a:cs typeface="Courier New"/>
              </a:rPr>
              <a:t>/</a:t>
            </a:r>
            <a:r>
              <a:rPr lang="en-US" sz="2400" b="1" dirty="0" smtClean="0">
                <a:latin typeface="Courier New"/>
                <a:cs typeface="Courier New"/>
              </a:rPr>
              <a:t>services</a:t>
            </a:r>
          </a:p>
          <a:p>
            <a:pPr lvl="1"/>
            <a:r>
              <a:rPr lang="en-US" sz="2000" dirty="0" smtClean="0"/>
              <a:t>There is a (Unix) process listens on the port for </a:t>
            </a:r>
            <a:r>
              <a:rPr lang="en-US" sz="2000" dirty="0"/>
              <a:t>incoming connection requests </a:t>
            </a:r>
            <a:endParaRPr lang="en-US" sz="2000" dirty="0" smtClean="0"/>
          </a:p>
          <a:p>
            <a:pPr lvl="1"/>
            <a:r>
              <a:rPr lang="en-US" sz="2000" dirty="0"/>
              <a:t>W</a:t>
            </a:r>
            <a:r>
              <a:rPr lang="en-US" sz="2000" dirty="0" smtClean="0"/>
              <a:t>hat </a:t>
            </a:r>
            <a:r>
              <a:rPr lang="en-US" sz="2000" dirty="0"/>
              <a:t>is the port # of </a:t>
            </a:r>
            <a:r>
              <a:rPr lang="en-US" sz="2000" b="1" dirty="0" err="1">
                <a:latin typeface="Courier New"/>
                <a:cs typeface="Courier New"/>
              </a:rPr>
              <a:t>ssh</a:t>
            </a:r>
            <a:r>
              <a:rPr lang="en-US" sz="2000" b="1" dirty="0" smtClean="0">
                <a:latin typeface="Courier New"/>
                <a:cs typeface="Courier New"/>
              </a:rPr>
              <a:t>?</a:t>
            </a:r>
            <a:endParaRPr lang="en-US" sz="2000" dirty="0" smtClean="0"/>
          </a:p>
          <a:p>
            <a:r>
              <a:rPr lang="en-US" sz="2400" b="1" dirty="0" smtClean="0">
                <a:solidFill>
                  <a:srgbClr val="0000FF"/>
                </a:solidFill>
              </a:rPr>
              <a:t>Goal</a:t>
            </a:r>
            <a:r>
              <a:rPr lang="en-US" sz="2400" dirty="0" smtClean="0">
                <a:solidFill>
                  <a:srgbClr val="0000FF"/>
                </a:solidFill>
              </a:rPr>
              <a:t> of port scanning: </a:t>
            </a:r>
            <a:r>
              <a:rPr lang="en-US" sz="2400" dirty="0">
                <a:solidFill>
                  <a:srgbClr val="0000FF"/>
                </a:solidFill>
              </a:rPr>
              <a:t>find out which ports are </a:t>
            </a:r>
            <a:r>
              <a:rPr lang="en-US" sz="2400" b="1" dirty="0">
                <a:solidFill>
                  <a:srgbClr val="0000FF"/>
                </a:solidFill>
              </a:rPr>
              <a:t>open</a:t>
            </a:r>
            <a:r>
              <a:rPr lang="en-US" sz="2400" dirty="0">
                <a:solidFill>
                  <a:srgbClr val="0000FF"/>
                </a:solidFill>
              </a:rPr>
              <a:t>, </a:t>
            </a:r>
            <a:r>
              <a:rPr lang="en-US" sz="2400" b="1" dirty="0" smtClean="0">
                <a:solidFill>
                  <a:srgbClr val="0000FF"/>
                </a:solidFill>
              </a:rPr>
              <a:t>closed</a:t>
            </a:r>
            <a:r>
              <a:rPr lang="en-US" sz="2400" dirty="0">
                <a:solidFill>
                  <a:srgbClr val="0000FF"/>
                </a:solidFill>
              </a:rPr>
              <a:t>, </a:t>
            </a:r>
            <a:r>
              <a:rPr lang="en-US" sz="2400" dirty="0" smtClean="0">
                <a:solidFill>
                  <a:srgbClr val="0000FF"/>
                </a:solidFill>
              </a:rPr>
              <a:t>or </a:t>
            </a:r>
            <a:r>
              <a:rPr lang="en-US" sz="2400" b="1" dirty="0">
                <a:solidFill>
                  <a:srgbClr val="0000FF"/>
                </a:solidFill>
              </a:rPr>
              <a:t>filtered </a:t>
            </a:r>
            <a:endParaRPr lang="en-US" sz="2400" b="1" dirty="0" smtClean="0">
              <a:solidFill>
                <a:srgbClr val="0000FF"/>
              </a:solidFill>
            </a:endParaRPr>
          </a:p>
          <a:p>
            <a:pPr lvl="1"/>
            <a:r>
              <a:rPr lang="en-US" sz="2000" i="1" dirty="0"/>
              <a:t>e</a:t>
            </a:r>
            <a:r>
              <a:rPr lang="en-US" sz="2000" i="1" dirty="0" smtClean="0"/>
              <a:t>.g.</a:t>
            </a:r>
            <a:r>
              <a:rPr lang="en-US" sz="2000" dirty="0" smtClean="0"/>
              <a:t>, </a:t>
            </a:r>
            <a:r>
              <a:rPr lang="en-US" sz="2000" b="1" dirty="0" smtClean="0">
                <a:solidFill>
                  <a:srgbClr val="FF0000"/>
                </a:solidFill>
              </a:rPr>
              <a:t>find </a:t>
            </a:r>
            <a:r>
              <a:rPr lang="en-US" sz="2000" b="1" dirty="0">
                <a:solidFill>
                  <a:srgbClr val="FF0000"/>
                </a:solidFill>
              </a:rPr>
              <a:t>out if a remote host is providing a service that is vulnerable to buffer overflow attack</a:t>
            </a:r>
            <a:r>
              <a:rPr lang="en-US" sz="2000" dirty="0"/>
              <a:t> </a:t>
            </a:r>
            <a:endParaRPr lang="en-US" sz="2000" dirty="0" smtClean="0"/>
          </a:p>
          <a:p>
            <a:pPr lvl="1"/>
            <a:r>
              <a:rPr lang="en-US" sz="2000" dirty="0"/>
              <a:t>p</a:t>
            </a:r>
            <a:r>
              <a:rPr lang="en-US" sz="2000" dirty="0" smtClean="0"/>
              <a:t>ort </a:t>
            </a:r>
            <a:r>
              <a:rPr lang="en-US" sz="2000" dirty="0"/>
              <a:t>scanning may involve </a:t>
            </a:r>
            <a:r>
              <a:rPr lang="en-US" sz="2000" dirty="0" smtClean="0"/>
              <a:t>all </a:t>
            </a:r>
            <a:r>
              <a:rPr lang="en-US" sz="2000" dirty="0"/>
              <a:t>65,535 ports or only the ports that are well-known to provide services vulnerable to </a:t>
            </a:r>
            <a:r>
              <a:rPr lang="en-US" sz="2000" dirty="0" smtClean="0"/>
              <a:t>security</a:t>
            </a:r>
            <a:r>
              <a:rPr lang="en-US" sz="2000" dirty="0"/>
              <a:t>-related exploits </a:t>
            </a:r>
          </a:p>
          <a:p>
            <a:pPr lvl="1"/>
            <a:endParaRPr lang="en-US" sz="2000" dirty="0"/>
          </a:p>
          <a:p>
            <a:endParaRPr lang="en-US" sz="2400" b="1" dirty="0" smtClean="0">
              <a:solidFill>
                <a:srgbClr val="0000FF"/>
              </a:solidFill>
            </a:endParaRPr>
          </a:p>
          <a:p>
            <a:endParaRPr lang="en-US" sz="2400" b="1" dirty="0">
              <a:solidFill>
                <a:srgbClr val="0000FF"/>
              </a:solidFill>
            </a:endParaRPr>
          </a:p>
          <a:p>
            <a:endParaRPr lang="en-US" sz="2400" dirty="0"/>
          </a:p>
          <a:p>
            <a:endParaRPr lang="en-US" sz="2400" dirty="0"/>
          </a:p>
          <a:p>
            <a:endParaRPr lang="en-US" sz="2400" dirty="0"/>
          </a:p>
          <a:p>
            <a:pPr eaLnBrk="1" hangingPunct="1">
              <a:defRPr/>
            </a:pPr>
            <a:endParaRPr lang="en-US" sz="2400" b="1" dirty="0" smtClean="0">
              <a:solidFill>
                <a:srgbClr val="0000FF"/>
              </a:solidFill>
              <a:latin typeface="Comic Sans MS" charset="0"/>
              <a:cs typeface="+mn-cs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TCP Segment</a:t>
            </a:r>
            <a:endParaRPr lang="en-US" dirty="0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2940050" y="1709738"/>
            <a:ext cx="3951287" cy="4824412"/>
          </a:xfrm>
          <a:prstGeom prst="rect">
            <a:avLst/>
          </a:prstGeom>
          <a:solidFill>
            <a:srgbClr val="0000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90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2854325" y="1825625"/>
            <a:ext cx="3951287" cy="4805363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sz="2400">
              <a:latin typeface="Arial" charset="0"/>
              <a:cs typeface="+mn-cs"/>
            </a:endParaRPr>
          </a:p>
        </p:txBody>
      </p:sp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2998787" y="1784350"/>
            <a:ext cx="16637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2000" smtClean="0">
                <a:latin typeface="Arial" charset="0"/>
                <a:cs typeface="+mn-cs"/>
              </a:rPr>
              <a:t>source port #</a:t>
            </a:r>
            <a:endParaRPr lang="en-US" sz="2400" smtClean="0">
              <a:latin typeface="Arial" charset="0"/>
              <a:cs typeface="+mn-cs"/>
            </a:endParaRP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5099050" y="1789113"/>
            <a:ext cx="138112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2000" smtClean="0">
                <a:latin typeface="Arial" charset="0"/>
                <a:cs typeface="+mn-cs"/>
              </a:rPr>
              <a:t>dest port #</a:t>
            </a:r>
            <a:endParaRPr lang="en-US" sz="1800" smtClean="0">
              <a:latin typeface="Arial" charset="0"/>
              <a:cs typeface="+mn-cs"/>
            </a:endParaRPr>
          </a:p>
        </p:txBody>
      </p:sp>
      <p:sp>
        <p:nvSpPr>
          <p:cNvPr id="9" name="Line 8"/>
          <p:cNvSpPr>
            <a:spLocks noChangeShapeType="1"/>
          </p:cNvSpPr>
          <p:nvPr/>
        </p:nvSpPr>
        <p:spPr bwMode="auto">
          <a:xfrm>
            <a:off x="2857500" y="2200275"/>
            <a:ext cx="3946525" cy="4763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10" name="Line 9"/>
          <p:cNvSpPr>
            <a:spLocks noChangeShapeType="1"/>
          </p:cNvSpPr>
          <p:nvPr/>
        </p:nvSpPr>
        <p:spPr bwMode="auto">
          <a:xfrm flipV="1">
            <a:off x="2851150" y="2579688"/>
            <a:ext cx="3951287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11" name="Line 10"/>
          <p:cNvSpPr>
            <a:spLocks noChangeShapeType="1"/>
          </p:cNvSpPr>
          <p:nvPr/>
        </p:nvSpPr>
        <p:spPr bwMode="auto">
          <a:xfrm flipV="1">
            <a:off x="4797425" y="1825625"/>
            <a:ext cx="0" cy="392113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12" name="Text Box 11"/>
          <p:cNvSpPr txBox="1">
            <a:spLocks noChangeArrowheads="1"/>
          </p:cNvSpPr>
          <p:nvPr/>
        </p:nvSpPr>
        <p:spPr bwMode="auto">
          <a:xfrm>
            <a:off x="4340225" y="1295400"/>
            <a:ext cx="8572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800" smtClean="0">
                <a:latin typeface="Arial" charset="0"/>
                <a:cs typeface="+mn-cs"/>
              </a:rPr>
              <a:t>32 bits</a:t>
            </a:r>
            <a:endParaRPr lang="en-US" sz="2400" smtClean="0">
              <a:latin typeface="Arial" charset="0"/>
              <a:cs typeface="+mn-cs"/>
            </a:endParaRPr>
          </a:p>
        </p:txBody>
      </p:sp>
      <p:sp>
        <p:nvSpPr>
          <p:cNvPr id="13" name="Line 12"/>
          <p:cNvSpPr>
            <a:spLocks noChangeShapeType="1"/>
          </p:cNvSpPr>
          <p:nvPr/>
        </p:nvSpPr>
        <p:spPr bwMode="auto">
          <a:xfrm>
            <a:off x="5340350" y="1541463"/>
            <a:ext cx="1427162" cy="4762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14" name="Line 13"/>
          <p:cNvSpPr>
            <a:spLocks noChangeShapeType="1"/>
          </p:cNvSpPr>
          <p:nvPr/>
        </p:nvSpPr>
        <p:spPr bwMode="auto">
          <a:xfrm rot="10800000">
            <a:off x="2832100" y="1552575"/>
            <a:ext cx="1341437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15" name="Text Box 14"/>
          <p:cNvSpPr txBox="1">
            <a:spLocks noChangeArrowheads="1"/>
          </p:cNvSpPr>
          <p:nvPr/>
        </p:nvSpPr>
        <p:spPr bwMode="auto">
          <a:xfrm>
            <a:off x="3906837" y="4764088"/>
            <a:ext cx="2005013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2000" dirty="0" smtClean="0">
                <a:latin typeface="Arial" charset="0"/>
                <a:cs typeface="+mn-cs"/>
              </a:rPr>
              <a:t>application</a:t>
            </a:r>
          </a:p>
          <a:p>
            <a:pPr>
              <a:defRPr/>
            </a:pPr>
            <a:r>
              <a:rPr lang="en-US" sz="2000" dirty="0" smtClean="0">
                <a:latin typeface="Arial" charset="0"/>
                <a:cs typeface="+mn-cs"/>
              </a:rPr>
              <a:t>data </a:t>
            </a:r>
          </a:p>
          <a:p>
            <a:pPr>
              <a:defRPr/>
            </a:pPr>
            <a:r>
              <a:rPr lang="en-US" sz="2000" dirty="0" smtClean="0">
                <a:latin typeface="Arial" charset="0"/>
                <a:cs typeface="+mn-cs"/>
              </a:rPr>
              <a:t>(variable length)</a:t>
            </a:r>
            <a:endParaRPr lang="en-US" sz="2400" dirty="0" smtClean="0">
              <a:latin typeface="Arial" charset="0"/>
              <a:cs typeface="+mn-cs"/>
            </a:endParaRPr>
          </a:p>
        </p:txBody>
      </p:sp>
      <p:sp>
        <p:nvSpPr>
          <p:cNvPr id="16" name="Text Box 15"/>
          <p:cNvSpPr txBox="1">
            <a:spLocks noChangeArrowheads="1"/>
          </p:cNvSpPr>
          <p:nvPr/>
        </p:nvSpPr>
        <p:spPr bwMode="auto">
          <a:xfrm>
            <a:off x="3487737" y="2179638"/>
            <a:ext cx="248602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2000" smtClean="0">
                <a:latin typeface="Arial" charset="0"/>
                <a:cs typeface="+mn-cs"/>
              </a:rPr>
              <a:t>sequence number</a:t>
            </a:r>
            <a:endParaRPr lang="en-US" sz="2400" smtClean="0">
              <a:latin typeface="Arial" charset="0"/>
              <a:cs typeface="+mn-cs"/>
            </a:endParaRPr>
          </a:p>
        </p:txBody>
      </p:sp>
      <p:sp>
        <p:nvSpPr>
          <p:cNvPr id="17" name="Line 16"/>
          <p:cNvSpPr>
            <a:spLocks noChangeShapeType="1"/>
          </p:cNvSpPr>
          <p:nvPr/>
        </p:nvSpPr>
        <p:spPr bwMode="auto">
          <a:xfrm flipV="1">
            <a:off x="2860675" y="2960688"/>
            <a:ext cx="3951287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18" name="Text Box 17"/>
          <p:cNvSpPr txBox="1">
            <a:spLocks noChangeArrowheads="1"/>
          </p:cNvSpPr>
          <p:nvPr/>
        </p:nvSpPr>
        <p:spPr bwMode="auto">
          <a:xfrm>
            <a:off x="3087687" y="2579688"/>
            <a:ext cx="34099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2000" smtClean="0">
                <a:latin typeface="Arial" charset="0"/>
                <a:cs typeface="+mn-cs"/>
              </a:rPr>
              <a:t>acknowledgement number</a:t>
            </a:r>
          </a:p>
        </p:txBody>
      </p:sp>
      <p:sp>
        <p:nvSpPr>
          <p:cNvPr id="19" name="Line 18"/>
          <p:cNvSpPr>
            <a:spLocks noChangeShapeType="1"/>
          </p:cNvSpPr>
          <p:nvPr/>
        </p:nvSpPr>
        <p:spPr bwMode="auto">
          <a:xfrm flipV="1">
            <a:off x="2855912" y="3355975"/>
            <a:ext cx="3951288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20" name="Line 19"/>
          <p:cNvSpPr>
            <a:spLocks noChangeShapeType="1"/>
          </p:cNvSpPr>
          <p:nvPr/>
        </p:nvSpPr>
        <p:spPr bwMode="auto">
          <a:xfrm flipV="1">
            <a:off x="2851150" y="3746500"/>
            <a:ext cx="3951287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21" name="Line 20"/>
          <p:cNvSpPr>
            <a:spLocks noChangeShapeType="1"/>
          </p:cNvSpPr>
          <p:nvPr/>
        </p:nvSpPr>
        <p:spPr bwMode="auto">
          <a:xfrm flipV="1">
            <a:off x="2851150" y="4308475"/>
            <a:ext cx="3951287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22" name="Line 21"/>
          <p:cNvSpPr>
            <a:spLocks noChangeShapeType="1"/>
          </p:cNvSpPr>
          <p:nvPr/>
        </p:nvSpPr>
        <p:spPr bwMode="auto">
          <a:xfrm flipH="1" flipV="1">
            <a:off x="4811712" y="2963863"/>
            <a:ext cx="4763" cy="77787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23" name="Text Box 22"/>
          <p:cNvSpPr txBox="1">
            <a:spLocks noChangeArrowheads="1"/>
          </p:cNvSpPr>
          <p:nvPr/>
        </p:nvSpPr>
        <p:spPr bwMode="auto">
          <a:xfrm>
            <a:off x="4913312" y="2967038"/>
            <a:ext cx="17462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800" smtClean="0">
                <a:latin typeface="Arial" charset="0"/>
                <a:cs typeface="+mn-cs"/>
              </a:rPr>
              <a:t>receive window</a:t>
            </a:r>
          </a:p>
        </p:txBody>
      </p:sp>
      <p:sp>
        <p:nvSpPr>
          <p:cNvPr id="24" name="Text Box 23"/>
          <p:cNvSpPr txBox="1">
            <a:spLocks noChangeArrowheads="1"/>
          </p:cNvSpPr>
          <p:nvPr/>
        </p:nvSpPr>
        <p:spPr bwMode="auto">
          <a:xfrm>
            <a:off x="4938712" y="3362325"/>
            <a:ext cx="1822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800" smtClean="0">
                <a:latin typeface="Arial" charset="0"/>
                <a:cs typeface="+mn-cs"/>
              </a:rPr>
              <a:t>Urg data pointer</a:t>
            </a:r>
          </a:p>
        </p:txBody>
      </p:sp>
      <p:sp>
        <p:nvSpPr>
          <p:cNvPr id="25" name="Text Box 24"/>
          <p:cNvSpPr txBox="1">
            <a:spLocks noChangeArrowheads="1"/>
          </p:cNvSpPr>
          <p:nvPr/>
        </p:nvSpPr>
        <p:spPr bwMode="auto">
          <a:xfrm>
            <a:off x="3222625" y="3343275"/>
            <a:ext cx="12128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800" smtClean="0">
                <a:latin typeface="Arial" charset="0"/>
                <a:cs typeface="+mn-cs"/>
              </a:rPr>
              <a:t>checksum</a:t>
            </a:r>
          </a:p>
        </p:txBody>
      </p:sp>
      <p:sp>
        <p:nvSpPr>
          <p:cNvPr id="26" name="Text Box 25"/>
          <p:cNvSpPr txBox="1">
            <a:spLocks noChangeArrowheads="1"/>
          </p:cNvSpPr>
          <p:nvPr/>
        </p:nvSpPr>
        <p:spPr bwMode="auto">
          <a:xfrm>
            <a:off x="4575175" y="2995613"/>
            <a:ext cx="30797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mtClean="0">
                <a:latin typeface="Arial" charset="0"/>
                <a:cs typeface="+mn-cs"/>
              </a:rPr>
              <a:t>F</a:t>
            </a:r>
            <a:endParaRPr lang="en-US" sz="2400" smtClean="0">
              <a:latin typeface="Arial" charset="0"/>
              <a:cs typeface="+mn-cs"/>
            </a:endParaRPr>
          </a:p>
        </p:txBody>
      </p:sp>
      <p:sp>
        <p:nvSpPr>
          <p:cNvPr id="27" name="Line 26"/>
          <p:cNvSpPr>
            <a:spLocks noChangeShapeType="1"/>
          </p:cNvSpPr>
          <p:nvPr/>
        </p:nvSpPr>
        <p:spPr bwMode="auto">
          <a:xfrm flipV="1">
            <a:off x="4654550" y="2954338"/>
            <a:ext cx="0" cy="392112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28" name="Line 27"/>
          <p:cNvSpPr>
            <a:spLocks noChangeShapeType="1"/>
          </p:cNvSpPr>
          <p:nvPr/>
        </p:nvSpPr>
        <p:spPr bwMode="auto">
          <a:xfrm flipV="1">
            <a:off x="4492625" y="2959100"/>
            <a:ext cx="0" cy="392113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29" name="Line 28"/>
          <p:cNvSpPr>
            <a:spLocks noChangeShapeType="1"/>
          </p:cNvSpPr>
          <p:nvPr/>
        </p:nvSpPr>
        <p:spPr bwMode="auto">
          <a:xfrm flipV="1">
            <a:off x="4325937" y="2959100"/>
            <a:ext cx="0" cy="392113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30" name="Line 29"/>
          <p:cNvSpPr>
            <a:spLocks noChangeShapeType="1"/>
          </p:cNvSpPr>
          <p:nvPr/>
        </p:nvSpPr>
        <p:spPr bwMode="auto">
          <a:xfrm flipV="1">
            <a:off x="4164012" y="2963863"/>
            <a:ext cx="0" cy="392112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31" name="Line 30"/>
          <p:cNvSpPr>
            <a:spLocks noChangeShapeType="1"/>
          </p:cNvSpPr>
          <p:nvPr/>
        </p:nvSpPr>
        <p:spPr bwMode="auto">
          <a:xfrm flipV="1">
            <a:off x="4006850" y="2959100"/>
            <a:ext cx="0" cy="392113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32" name="Line 31"/>
          <p:cNvSpPr>
            <a:spLocks noChangeShapeType="1"/>
          </p:cNvSpPr>
          <p:nvPr/>
        </p:nvSpPr>
        <p:spPr bwMode="auto">
          <a:xfrm flipV="1">
            <a:off x="3835400" y="2968625"/>
            <a:ext cx="0" cy="392113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33" name="Text Box 32"/>
          <p:cNvSpPr txBox="1">
            <a:spLocks noChangeArrowheads="1"/>
          </p:cNvSpPr>
          <p:nvPr/>
        </p:nvSpPr>
        <p:spPr bwMode="auto">
          <a:xfrm>
            <a:off x="4408487" y="2990850"/>
            <a:ext cx="319088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mtClean="0">
                <a:latin typeface="Arial" charset="0"/>
                <a:cs typeface="+mn-cs"/>
              </a:rPr>
              <a:t>S</a:t>
            </a:r>
            <a:endParaRPr lang="en-US" sz="2400" smtClean="0">
              <a:latin typeface="Arial" charset="0"/>
              <a:cs typeface="+mn-cs"/>
            </a:endParaRPr>
          </a:p>
        </p:txBody>
      </p:sp>
      <p:sp>
        <p:nvSpPr>
          <p:cNvPr id="34" name="Text Box 33"/>
          <p:cNvSpPr txBox="1">
            <a:spLocks noChangeArrowheads="1"/>
          </p:cNvSpPr>
          <p:nvPr/>
        </p:nvSpPr>
        <p:spPr bwMode="auto">
          <a:xfrm>
            <a:off x="4235450" y="2990850"/>
            <a:ext cx="3302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mtClean="0">
                <a:latin typeface="Arial" charset="0"/>
                <a:cs typeface="+mn-cs"/>
              </a:rPr>
              <a:t>R</a:t>
            </a:r>
            <a:endParaRPr lang="en-US" sz="2400" smtClean="0">
              <a:latin typeface="Arial" charset="0"/>
              <a:cs typeface="+mn-cs"/>
            </a:endParaRPr>
          </a:p>
        </p:txBody>
      </p:sp>
      <p:sp>
        <p:nvSpPr>
          <p:cNvPr id="35" name="Text Box 34"/>
          <p:cNvSpPr txBox="1">
            <a:spLocks noChangeArrowheads="1"/>
          </p:cNvSpPr>
          <p:nvPr/>
        </p:nvSpPr>
        <p:spPr bwMode="auto">
          <a:xfrm>
            <a:off x="4073525" y="2986088"/>
            <a:ext cx="319087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mtClean="0">
                <a:latin typeface="Arial" charset="0"/>
                <a:cs typeface="+mn-cs"/>
              </a:rPr>
              <a:t>P</a:t>
            </a:r>
            <a:endParaRPr lang="en-US" sz="2400" smtClean="0">
              <a:latin typeface="Arial" charset="0"/>
              <a:cs typeface="+mn-cs"/>
            </a:endParaRPr>
          </a:p>
        </p:txBody>
      </p:sp>
      <p:sp>
        <p:nvSpPr>
          <p:cNvPr id="36" name="Text Box 35"/>
          <p:cNvSpPr txBox="1">
            <a:spLocks noChangeArrowheads="1"/>
          </p:cNvSpPr>
          <p:nvPr/>
        </p:nvSpPr>
        <p:spPr bwMode="auto">
          <a:xfrm>
            <a:off x="3921125" y="2986088"/>
            <a:ext cx="319087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mtClean="0">
                <a:latin typeface="Arial" charset="0"/>
                <a:cs typeface="+mn-cs"/>
              </a:rPr>
              <a:t>A</a:t>
            </a:r>
            <a:endParaRPr lang="en-US" sz="2400" smtClean="0">
              <a:latin typeface="Arial" charset="0"/>
              <a:cs typeface="+mn-cs"/>
            </a:endParaRPr>
          </a:p>
        </p:txBody>
      </p:sp>
      <p:sp>
        <p:nvSpPr>
          <p:cNvPr id="37" name="Text Box 36"/>
          <p:cNvSpPr txBox="1">
            <a:spLocks noChangeArrowheads="1"/>
          </p:cNvSpPr>
          <p:nvPr/>
        </p:nvSpPr>
        <p:spPr bwMode="auto">
          <a:xfrm>
            <a:off x="3754437" y="2986088"/>
            <a:ext cx="3302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mtClean="0">
                <a:latin typeface="Arial" charset="0"/>
                <a:cs typeface="+mn-cs"/>
              </a:rPr>
              <a:t>U</a:t>
            </a:r>
            <a:endParaRPr lang="en-US" sz="2400" smtClean="0">
              <a:latin typeface="Arial" charset="0"/>
              <a:cs typeface="+mn-cs"/>
            </a:endParaRPr>
          </a:p>
        </p:txBody>
      </p:sp>
      <p:sp>
        <p:nvSpPr>
          <p:cNvPr id="38" name="Text Box 37"/>
          <p:cNvSpPr txBox="1">
            <a:spLocks noChangeArrowheads="1"/>
          </p:cNvSpPr>
          <p:nvPr/>
        </p:nvSpPr>
        <p:spPr bwMode="auto">
          <a:xfrm>
            <a:off x="2801937" y="2894013"/>
            <a:ext cx="577850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400" smtClean="0">
                <a:latin typeface="Arial" charset="0"/>
                <a:cs typeface="+mn-cs"/>
              </a:rPr>
              <a:t>head</a:t>
            </a:r>
          </a:p>
          <a:p>
            <a:pPr>
              <a:defRPr/>
            </a:pPr>
            <a:r>
              <a:rPr lang="en-US" sz="1400" smtClean="0">
                <a:latin typeface="Arial" charset="0"/>
                <a:cs typeface="+mn-cs"/>
              </a:rPr>
              <a:t>len</a:t>
            </a:r>
            <a:endParaRPr lang="en-US" sz="1800" smtClean="0">
              <a:latin typeface="Arial" charset="0"/>
              <a:cs typeface="+mn-cs"/>
            </a:endParaRPr>
          </a:p>
        </p:txBody>
      </p:sp>
      <p:sp>
        <p:nvSpPr>
          <p:cNvPr id="39" name="Text Box 38"/>
          <p:cNvSpPr txBox="1">
            <a:spLocks noChangeArrowheads="1"/>
          </p:cNvSpPr>
          <p:nvPr/>
        </p:nvSpPr>
        <p:spPr bwMode="auto">
          <a:xfrm>
            <a:off x="3281362" y="2894013"/>
            <a:ext cx="568325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400" smtClean="0">
                <a:latin typeface="Arial" charset="0"/>
                <a:cs typeface="+mn-cs"/>
              </a:rPr>
              <a:t>not</a:t>
            </a:r>
          </a:p>
          <a:p>
            <a:pPr>
              <a:defRPr/>
            </a:pPr>
            <a:r>
              <a:rPr lang="en-US" sz="1400" smtClean="0">
                <a:latin typeface="Arial" charset="0"/>
                <a:cs typeface="+mn-cs"/>
              </a:rPr>
              <a:t>used</a:t>
            </a:r>
            <a:endParaRPr lang="en-US" sz="1800" smtClean="0">
              <a:latin typeface="Arial" charset="0"/>
              <a:cs typeface="+mn-cs"/>
            </a:endParaRPr>
          </a:p>
        </p:txBody>
      </p:sp>
      <p:sp>
        <p:nvSpPr>
          <p:cNvPr id="40" name="Line 39"/>
          <p:cNvSpPr>
            <a:spLocks noChangeShapeType="1"/>
          </p:cNvSpPr>
          <p:nvPr/>
        </p:nvSpPr>
        <p:spPr bwMode="auto">
          <a:xfrm flipV="1">
            <a:off x="3330575" y="2959100"/>
            <a:ext cx="0" cy="392113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41" name="Text Box 40"/>
          <p:cNvSpPr txBox="1">
            <a:spLocks noChangeArrowheads="1"/>
          </p:cNvSpPr>
          <p:nvPr/>
        </p:nvSpPr>
        <p:spPr bwMode="auto">
          <a:xfrm>
            <a:off x="3360737" y="3844925"/>
            <a:ext cx="2894013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2000" dirty="0" smtClean="0">
                <a:latin typeface="Arial" charset="0"/>
                <a:cs typeface="+mn-cs"/>
              </a:rPr>
              <a:t>options (variable length)</a:t>
            </a:r>
            <a:endParaRPr lang="en-US" sz="2400" dirty="0" smtClean="0">
              <a:latin typeface="Arial" charset="0"/>
              <a:cs typeface="+mn-cs"/>
            </a:endParaRPr>
          </a:p>
        </p:txBody>
      </p:sp>
      <p:sp>
        <p:nvSpPr>
          <p:cNvPr id="43" name="Text Box 42"/>
          <p:cNvSpPr txBox="1">
            <a:spLocks noChangeArrowheads="1"/>
          </p:cNvSpPr>
          <p:nvPr/>
        </p:nvSpPr>
        <p:spPr bwMode="auto">
          <a:xfrm>
            <a:off x="1775822" y="2347913"/>
            <a:ext cx="684803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r">
              <a:defRPr/>
            </a:pPr>
            <a:r>
              <a:rPr lang="en-US" sz="1800" b="1" dirty="0" smtClean="0">
                <a:latin typeface="Arial" charset="0"/>
                <a:cs typeface="+mn-cs"/>
              </a:rPr>
              <a:t>ACK</a:t>
            </a:r>
            <a:endParaRPr lang="en-US" sz="1800" dirty="0" smtClean="0">
              <a:latin typeface="Arial" charset="0"/>
              <a:cs typeface="+mn-cs"/>
            </a:endParaRPr>
          </a:p>
        </p:txBody>
      </p:sp>
      <p:sp>
        <p:nvSpPr>
          <p:cNvPr id="44" name="Text Box 44"/>
          <p:cNvSpPr txBox="1">
            <a:spLocks noChangeArrowheads="1"/>
          </p:cNvSpPr>
          <p:nvPr/>
        </p:nvSpPr>
        <p:spPr bwMode="auto">
          <a:xfrm>
            <a:off x="1271727" y="3810000"/>
            <a:ext cx="1249223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r">
              <a:defRPr/>
            </a:pPr>
            <a:r>
              <a:rPr lang="en-US" sz="1800" b="1" dirty="0" smtClean="0">
                <a:latin typeface="Arial" charset="0"/>
                <a:cs typeface="+mn-cs"/>
              </a:rPr>
              <a:t>RST</a:t>
            </a:r>
            <a:r>
              <a:rPr lang="en-US" sz="1800" dirty="0" smtClean="0">
                <a:latin typeface="Arial" charset="0"/>
                <a:cs typeface="+mn-cs"/>
              </a:rPr>
              <a:t>, </a:t>
            </a:r>
            <a:r>
              <a:rPr lang="en-US" sz="1800" b="1" dirty="0" smtClean="0">
                <a:latin typeface="Arial" charset="0"/>
                <a:cs typeface="+mn-cs"/>
              </a:rPr>
              <a:t>SYN</a:t>
            </a:r>
            <a:endParaRPr lang="en-US" sz="1800" dirty="0" smtClean="0">
              <a:latin typeface="Arial" charset="0"/>
              <a:cs typeface="+mn-cs"/>
            </a:endParaRPr>
          </a:p>
        </p:txBody>
      </p:sp>
      <p:sp>
        <p:nvSpPr>
          <p:cNvPr id="46" name="Line 46"/>
          <p:cNvSpPr>
            <a:spLocks noChangeShapeType="1"/>
          </p:cNvSpPr>
          <p:nvPr/>
        </p:nvSpPr>
        <p:spPr bwMode="auto">
          <a:xfrm>
            <a:off x="2419350" y="2684463"/>
            <a:ext cx="1658937" cy="441325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48" name="Freeform 48"/>
          <p:cNvSpPr>
            <a:spLocks/>
          </p:cNvSpPr>
          <p:nvPr/>
        </p:nvSpPr>
        <p:spPr bwMode="auto">
          <a:xfrm>
            <a:off x="2433637" y="3302000"/>
            <a:ext cx="2314575" cy="704850"/>
          </a:xfrm>
          <a:custGeom>
            <a:avLst/>
            <a:gdLst>
              <a:gd name="T0" fmla="*/ 0 w 1458"/>
              <a:gd name="T1" fmla="*/ 2147483647 h 444"/>
              <a:gd name="T2" fmla="*/ 2147483647 w 1458"/>
              <a:gd name="T3" fmla="*/ 0 h 444"/>
              <a:gd name="T4" fmla="*/ 2147483647 w 1458"/>
              <a:gd name="T5" fmla="*/ 2147483647 h 444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458" h="444">
                <a:moveTo>
                  <a:pt x="0" y="444"/>
                </a:moveTo>
                <a:lnTo>
                  <a:pt x="1248" y="0"/>
                </a:lnTo>
                <a:lnTo>
                  <a:pt x="1458" y="6"/>
                </a:lnTo>
              </a:path>
            </a:pathLst>
          </a:custGeom>
          <a:noFill/>
          <a:ln w="19050" cap="flat" cmpd="sng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10964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TCP 3-Way Handshake</a:t>
            </a:r>
            <a:endParaRPr lang="en-US" dirty="0"/>
          </a:p>
        </p:txBody>
      </p:sp>
      <p:grpSp>
        <p:nvGrpSpPr>
          <p:cNvPr id="77" name="Group 76"/>
          <p:cNvGrpSpPr/>
          <p:nvPr/>
        </p:nvGrpSpPr>
        <p:grpSpPr>
          <a:xfrm>
            <a:off x="1143000" y="1600200"/>
            <a:ext cx="6324600" cy="5181600"/>
            <a:chOff x="2163395" y="1903415"/>
            <a:chExt cx="4834673" cy="4137023"/>
          </a:xfrm>
        </p:grpSpPr>
        <p:sp>
          <p:nvSpPr>
            <p:cNvPr id="5" name="Line 5"/>
            <p:cNvSpPr>
              <a:spLocks noChangeShapeType="1"/>
            </p:cNvSpPr>
            <p:nvPr/>
          </p:nvSpPr>
          <p:spPr bwMode="auto">
            <a:xfrm flipH="1">
              <a:off x="3287712" y="2552700"/>
              <a:ext cx="1588" cy="2470150"/>
            </a:xfrm>
            <a:prstGeom prst="line">
              <a:avLst/>
            </a:prstGeom>
            <a:noFill/>
            <a:ln w="9525">
              <a:solidFill>
                <a:srgbClr val="777777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grpSp>
          <p:nvGrpSpPr>
            <p:cNvPr id="6" name="Group 102"/>
            <p:cNvGrpSpPr>
              <a:grpSpLocks/>
            </p:cNvGrpSpPr>
            <p:nvPr/>
          </p:nvGrpSpPr>
          <p:grpSpPr bwMode="auto">
            <a:xfrm>
              <a:off x="3289299" y="2700339"/>
              <a:ext cx="2506662" cy="735013"/>
              <a:chOff x="2062" y="1502"/>
              <a:chExt cx="1579" cy="463"/>
            </a:xfrm>
          </p:grpSpPr>
          <p:sp>
            <p:nvSpPr>
              <p:cNvPr id="71" name="Line 10"/>
              <p:cNvSpPr>
                <a:spLocks noChangeShapeType="1"/>
              </p:cNvSpPr>
              <p:nvPr/>
            </p:nvSpPr>
            <p:spPr bwMode="auto">
              <a:xfrm>
                <a:off x="2062" y="1502"/>
                <a:ext cx="1579" cy="463"/>
              </a:xfrm>
              <a:prstGeom prst="line">
                <a:avLst/>
              </a:prstGeom>
              <a:noFill/>
              <a:ln w="28575">
                <a:solidFill>
                  <a:srgbClr val="000099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72" name="Rectangle 12"/>
              <p:cNvSpPr>
                <a:spLocks noChangeArrowheads="1"/>
              </p:cNvSpPr>
              <p:nvPr/>
            </p:nvSpPr>
            <p:spPr bwMode="auto">
              <a:xfrm>
                <a:off x="2518" y="1565"/>
                <a:ext cx="590" cy="27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73" name="Text Box 13"/>
              <p:cNvSpPr txBox="1">
                <a:spLocks noChangeArrowheads="1"/>
              </p:cNvSpPr>
              <p:nvPr/>
            </p:nvSpPr>
            <p:spPr bwMode="auto">
              <a:xfrm>
                <a:off x="2310" y="1624"/>
                <a:ext cx="925" cy="17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1pPr>
                <a:lvl2pPr marL="742950" indent="-28575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2pPr>
                <a:lvl3pPr marL="1143000" indent="-22860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3pPr>
                <a:lvl4pPr marL="1600200" indent="-22860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4pPr>
                <a:lvl5pPr marL="2057400" indent="-22860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9pPr>
              </a:lstStyle>
              <a:p>
                <a:pPr>
                  <a:defRPr/>
                </a:pPr>
                <a:r>
                  <a:rPr lang="en-US" b="1" dirty="0" smtClean="0">
                    <a:solidFill>
                      <a:srgbClr val="0000FF"/>
                    </a:solidFill>
                    <a:cs typeface="+mn-cs"/>
                  </a:rPr>
                  <a:t>SYN</a:t>
                </a:r>
                <a:r>
                  <a:rPr lang="en-US" b="1" dirty="0" smtClean="0">
                    <a:cs typeface="+mn-cs"/>
                  </a:rPr>
                  <a:t> bit</a:t>
                </a:r>
                <a:r>
                  <a:rPr lang="en-US" dirty="0" smtClean="0">
                    <a:cs typeface="+mn-cs"/>
                  </a:rPr>
                  <a:t>=1, </a:t>
                </a:r>
                <a:r>
                  <a:rPr lang="en-US" dirty="0" err="1" smtClean="0">
                    <a:cs typeface="+mn-cs"/>
                  </a:rPr>
                  <a:t>Seq</a:t>
                </a:r>
                <a:r>
                  <a:rPr lang="en-US" dirty="0" smtClean="0">
                    <a:cs typeface="+mn-cs"/>
                  </a:rPr>
                  <a:t>=x</a:t>
                </a:r>
              </a:p>
            </p:txBody>
          </p:sp>
        </p:grpSp>
        <p:sp>
          <p:nvSpPr>
            <p:cNvPr id="7" name="Line 22"/>
            <p:cNvSpPr>
              <a:spLocks noChangeShapeType="1"/>
            </p:cNvSpPr>
            <p:nvPr/>
          </p:nvSpPr>
          <p:spPr bwMode="auto">
            <a:xfrm flipH="1">
              <a:off x="5876925" y="2622550"/>
              <a:ext cx="1587" cy="3417888"/>
            </a:xfrm>
            <a:prstGeom prst="line">
              <a:avLst/>
            </a:prstGeom>
            <a:noFill/>
            <a:ln w="9525">
              <a:solidFill>
                <a:srgbClr val="777777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grpSp>
          <p:nvGrpSpPr>
            <p:cNvPr id="9" name="Group 109"/>
            <p:cNvGrpSpPr>
              <a:grpSpLocks/>
            </p:cNvGrpSpPr>
            <p:nvPr/>
          </p:nvGrpSpPr>
          <p:grpSpPr bwMode="auto">
            <a:xfrm>
              <a:off x="3286123" y="3540125"/>
              <a:ext cx="2789236" cy="1035050"/>
              <a:chOff x="2060" y="2031"/>
              <a:chExt cx="1757" cy="652"/>
            </a:xfrm>
          </p:grpSpPr>
          <p:sp>
            <p:nvSpPr>
              <p:cNvPr id="67" name="Line 11"/>
              <p:cNvSpPr>
                <a:spLocks noChangeShapeType="1"/>
              </p:cNvSpPr>
              <p:nvPr/>
            </p:nvSpPr>
            <p:spPr bwMode="auto">
              <a:xfrm flipH="1">
                <a:off x="2060" y="2031"/>
                <a:ext cx="1580" cy="652"/>
              </a:xfrm>
              <a:prstGeom prst="line">
                <a:avLst/>
              </a:prstGeom>
              <a:noFill/>
              <a:ln w="28575">
                <a:solidFill>
                  <a:srgbClr val="000099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68" name="Rectangle 14"/>
              <p:cNvSpPr>
                <a:spLocks noChangeArrowheads="1"/>
              </p:cNvSpPr>
              <p:nvPr/>
            </p:nvSpPr>
            <p:spPr bwMode="auto">
              <a:xfrm>
                <a:off x="2381" y="2206"/>
                <a:ext cx="896" cy="327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69" name="Text Box 83"/>
              <p:cNvSpPr txBox="1">
                <a:spLocks noChangeArrowheads="1"/>
              </p:cNvSpPr>
              <p:nvPr/>
            </p:nvSpPr>
            <p:spPr bwMode="auto">
              <a:xfrm>
                <a:off x="2159" y="2169"/>
                <a:ext cx="1658" cy="36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1pPr>
                <a:lvl2pPr marL="742950" indent="-28575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2pPr>
                <a:lvl3pPr marL="1143000" indent="-22860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3pPr>
                <a:lvl4pPr marL="1600200" indent="-22860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4pPr>
                <a:lvl5pPr marL="2057400" indent="-22860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9pPr>
              </a:lstStyle>
              <a:p>
                <a:pPr>
                  <a:defRPr/>
                </a:pPr>
                <a:r>
                  <a:rPr lang="en-US" b="1" dirty="0" smtClean="0">
                    <a:cs typeface="+mn-cs"/>
                  </a:rPr>
                  <a:t>SYN bit</a:t>
                </a:r>
                <a:r>
                  <a:rPr lang="en-US" dirty="0" smtClean="0">
                    <a:cs typeface="+mn-cs"/>
                  </a:rPr>
                  <a:t>=1, </a:t>
                </a:r>
                <a:r>
                  <a:rPr lang="en-US" dirty="0" err="1" smtClean="0">
                    <a:cs typeface="+mn-cs"/>
                  </a:rPr>
                  <a:t>Seq</a:t>
                </a:r>
                <a:r>
                  <a:rPr lang="en-US" dirty="0" smtClean="0">
                    <a:cs typeface="+mn-cs"/>
                  </a:rPr>
                  <a:t>=y</a:t>
                </a:r>
              </a:p>
              <a:p>
                <a:pPr>
                  <a:defRPr/>
                </a:pPr>
                <a:r>
                  <a:rPr lang="en-US" b="1" dirty="0" smtClean="0">
                    <a:cs typeface="+mn-cs"/>
                  </a:rPr>
                  <a:t>ACK bit</a:t>
                </a:r>
                <a:r>
                  <a:rPr lang="en-US" dirty="0" smtClean="0">
                    <a:cs typeface="+mn-cs"/>
                  </a:rPr>
                  <a:t>=1; </a:t>
                </a:r>
                <a:r>
                  <a:rPr lang="en-US" dirty="0" err="1" smtClean="0">
                    <a:cs typeface="+mn-cs"/>
                  </a:rPr>
                  <a:t>ACKnum</a:t>
                </a:r>
                <a:r>
                  <a:rPr lang="en-US" dirty="0" smtClean="0">
                    <a:cs typeface="+mn-cs"/>
                  </a:rPr>
                  <a:t>=x+1</a:t>
                </a:r>
              </a:p>
            </p:txBody>
          </p:sp>
        </p:grpSp>
        <p:grpSp>
          <p:nvGrpSpPr>
            <p:cNvPr id="10" name="Group 110"/>
            <p:cNvGrpSpPr>
              <a:grpSpLocks/>
            </p:cNvGrpSpPr>
            <p:nvPr/>
          </p:nvGrpSpPr>
          <p:grpSpPr bwMode="auto">
            <a:xfrm>
              <a:off x="3306764" y="4646614"/>
              <a:ext cx="2652713" cy="735013"/>
              <a:chOff x="2073" y="2728"/>
              <a:chExt cx="1671" cy="463"/>
            </a:xfrm>
          </p:grpSpPr>
          <p:sp>
            <p:nvSpPr>
              <p:cNvPr id="62" name="Line 84"/>
              <p:cNvSpPr>
                <a:spLocks noChangeShapeType="1"/>
              </p:cNvSpPr>
              <p:nvPr/>
            </p:nvSpPr>
            <p:spPr bwMode="auto">
              <a:xfrm>
                <a:off x="2073" y="2728"/>
                <a:ext cx="1579" cy="463"/>
              </a:xfrm>
              <a:prstGeom prst="line">
                <a:avLst/>
              </a:prstGeom>
              <a:noFill/>
              <a:ln w="28575">
                <a:solidFill>
                  <a:srgbClr val="000099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63" name="Rectangle 89"/>
              <p:cNvSpPr>
                <a:spLocks noChangeArrowheads="1"/>
              </p:cNvSpPr>
              <p:nvPr/>
            </p:nvSpPr>
            <p:spPr bwMode="auto">
              <a:xfrm>
                <a:off x="2486" y="2806"/>
                <a:ext cx="775" cy="27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64" name="Text Box 90"/>
              <p:cNvSpPr txBox="1">
                <a:spLocks noChangeArrowheads="1"/>
              </p:cNvSpPr>
              <p:nvPr/>
            </p:nvSpPr>
            <p:spPr bwMode="auto">
              <a:xfrm>
                <a:off x="2092" y="2852"/>
                <a:ext cx="1652" cy="21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1pPr>
                <a:lvl2pPr marL="742950" indent="-28575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2pPr>
                <a:lvl3pPr marL="1143000" indent="-22860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3pPr>
                <a:lvl4pPr marL="1600200" indent="-22860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4pPr>
                <a:lvl5pPr marL="2057400" indent="-22860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9pPr>
              </a:lstStyle>
              <a:p>
                <a:pPr>
                  <a:defRPr/>
                </a:pPr>
                <a:r>
                  <a:rPr lang="en-US" b="1" dirty="0" smtClean="0">
                    <a:cs typeface="+mn-cs"/>
                  </a:rPr>
                  <a:t>ACK bit</a:t>
                </a:r>
                <a:r>
                  <a:rPr lang="en-US" dirty="0" smtClean="0">
                    <a:cs typeface="+mn-cs"/>
                  </a:rPr>
                  <a:t>=1, </a:t>
                </a:r>
                <a:r>
                  <a:rPr lang="en-US" dirty="0" err="1" smtClean="0">
                    <a:cs typeface="+mn-cs"/>
                  </a:rPr>
                  <a:t>ACKnum</a:t>
                </a:r>
                <a:r>
                  <a:rPr lang="en-US" dirty="0" smtClean="0">
                    <a:cs typeface="+mn-cs"/>
                  </a:rPr>
                  <a:t>=y+1</a:t>
                </a:r>
              </a:p>
            </p:txBody>
          </p:sp>
        </p:grpSp>
        <p:grpSp>
          <p:nvGrpSpPr>
            <p:cNvPr id="15" name="Group 113"/>
            <p:cNvGrpSpPr>
              <a:grpSpLocks/>
            </p:cNvGrpSpPr>
            <p:nvPr/>
          </p:nvGrpSpPr>
          <p:grpSpPr bwMode="auto">
            <a:xfrm>
              <a:off x="3043237" y="1903415"/>
              <a:ext cx="2968625" cy="600076"/>
              <a:chOff x="1914" y="1049"/>
              <a:chExt cx="1870" cy="378"/>
            </a:xfrm>
          </p:grpSpPr>
          <p:grpSp>
            <p:nvGrpSpPr>
              <p:cNvPr id="20" name="Group 118"/>
              <p:cNvGrpSpPr>
                <a:grpSpLocks/>
              </p:cNvGrpSpPr>
              <p:nvPr/>
            </p:nvGrpSpPr>
            <p:grpSpPr bwMode="auto">
              <a:xfrm>
                <a:off x="1914" y="1049"/>
                <a:ext cx="405" cy="378"/>
                <a:chOff x="-44" y="1473"/>
                <a:chExt cx="981" cy="1105"/>
              </a:xfrm>
            </p:grpSpPr>
            <p:pic>
              <p:nvPicPr>
                <p:cNvPr id="54" name="Picture 119" descr="desktop_computer_stylized_medium"/>
                <p:cNvPicPr>
                  <a:picLocks noChangeAspect="1" noChangeArrowheads="1"/>
                </p:cNvPicPr>
                <p:nvPr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 flipH="1">
                  <a:off x="-44" y="1473"/>
                  <a:ext cx="981" cy="110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sp>
              <p:nvSpPr>
                <p:cNvPr id="55" name="Freeform 120"/>
                <p:cNvSpPr>
                  <a:spLocks/>
                </p:cNvSpPr>
                <p:nvPr/>
              </p:nvSpPr>
              <p:spPr bwMode="auto">
                <a:xfrm flipH="1">
                  <a:off x="374" y="1579"/>
                  <a:ext cx="477" cy="506"/>
                </a:xfrm>
                <a:custGeom>
                  <a:avLst/>
                  <a:gdLst>
                    <a:gd name="T0" fmla="*/ 0 w 356"/>
                    <a:gd name="T1" fmla="*/ 0 h 368"/>
                    <a:gd name="T2" fmla="*/ 967 w 356"/>
                    <a:gd name="T3" fmla="*/ 50 h 368"/>
                    <a:gd name="T4" fmla="*/ 1147 w 356"/>
                    <a:gd name="T5" fmla="*/ 1052 h 368"/>
                    <a:gd name="T6" fmla="*/ 253 w 356"/>
                    <a:gd name="T7" fmla="*/ 1316 h 368"/>
                    <a:gd name="T8" fmla="*/ 0 w 356"/>
                    <a:gd name="T9" fmla="*/ 0 h 368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0" t="0" r="r" b="b"/>
                  <a:pathLst>
                    <a:path w="356" h="368">
                      <a:moveTo>
                        <a:pt x="0" y="0"/>
                      </a:moveTo>
                      <a:lnTo>
                        <a:pt x="300" y="14"/>
                      </a:lnTo>
                      <a:lnTo>
                        <a:pt x="356" y="294"/>
                      </a:lnTo>
                      <a:lnTo>
                        <a:pt x="78" y="368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rgbClr val="000099"/>
                    </a:gs>
                    <a:gs pos="100000">
                      <a:schemeClr val="bg1"/>
                    </a:gs>
                  </a:gsLst>
                  <a:lin ang="27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flat" cmpd="sng">
                      <a:solidFill>
                        <a:schemeClr val="tx1"/>
                      </a:solidFill>
                      <a:prstDash val="solid"/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</p:grpSp>
          <p:grpSp>
            <p:nvGrpSpPr>
              <p:cNvPr id="21" name="Group 121"/>
              <p:cNvGrpSpPr>
                <a:grpSpLocks/>
              </p:cNvGrpSpPr>
              <p:nvPr/>
            </p:nvGrpSpPr>
            <p:grpSpPr bwMode="auto">
              <a:xfrm>
                <a:off x="3572" y="1051"/>
                <a:ext cx="212" cy="323"/>
                <a:chOff x="4140" y="429"/>
                <a:chExt cx="1425" cy="2396"/>
              </a:xfrm>
            </p:grpSpPr>
            <p:sp>
              <p:nvSpPr>
                <p:cNvPr id="22" name="Freeform 122"/>
                <p:cNvSpPr>
                  <a:spLocks/>
                </p:cNvSpPr>
                <p:nvPr/>
              </p:nvSpPr>
              <p:spPr bwMode="auto">
                <a:xfrm>
                  <a:off x="5268" y="433"/>
                  <a:ext cx="283" cy="2286"/>
                </a:xfrm>
                <a:custGeom>
                  <a:avLst/>
                  <a:gdLst>
                    <a:gd name="T0" fmla="*/ 26 w 354"/>
                    <a:gd name="T1" fmla="*/ 0 h 2742"/>
                    <a:gd name="T2" fmla="*/ 145 w 354"/>
                    <a:gd name="T3" fmla="*/ 164 h 2742"/>
                    <a:gd name="T4" fmla="*/ 142 w 354"/>
                    <a:gd name="T5" fmla="*/ 1268 h 2742"/>
                    <a:gd name="T6" fmla="*/ 0 w 354"/>
                    <a:gd name="T7" fmla="*/ 1325 h 2742"/>
                    <a:gd name="T8" fmla="*/ 26 w 354"/>
                    <a:gd name="T9" fmla="*/ 0 h 2742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0" t="0" r="r" b="b"/>
                  <a:pathLst>
                    <a:path w="354" h="2742">
                      <a:moveTo>
                        <a:pt x="63" y="0"/>
                      </a:moveTo>
                      <a:lnTo>
                        <a:pt x="354" y="339"/>
                      </a:lnTo>
                      <a:lnTo>
                        <a:pt x="346" y="2624"/>
                      </a:lnTo>
                      <a:lnTo>
                        <a:pt x="0" y="2742"/>
                      </a:lnTo>
                      <a:lnTo>
                        <a:pt x="63" y="0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rgbClr val="DDDDDD"/>
                    </a:gs>
                    <a:gs pos="100000">
                      <a:srgbClr val="333333"/>
                    </a:gs>
                  </a:gsLst>
                  <a:lin ang="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3" name="Rectangle 123"/>
                <p:cNvSpPr>
                  <a:spLocks noChangeArrowheads="1"/>
                </p:cNvSpPr>
                <p:nvPr/>
              </p:nvSpPr>
              <p:spPr bwMode="auto">
                <a:xfrm>
                  <a:off x="4207" y="429"/>
                  <a:ext cx="1049" cy="2285"/>
                </a:xfrm>
                <a:prstGeom prst="rect">
                  <a:avLst/>
                </a:prstGeom>
                <a:gradFill rotWithShape="1">
                  <a:gsLst>
                    <a:gs pos="0">
                      <a:srgbClr val="292929"/>
                    </a:gs>
                    <a:gs pos="100000">
                      <a:srgbClr val="808080"/>
                    </a:gs>
                  </a:gsLst>
                  <a:lin ang="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24" name="Freeform 124"/>
                <p:cNvSpPr>
                  <a:spLocks/>
                </p:cNvSpPr>
                <p:nvPr/>
              </p:nvSpPr>
              <p:spPr bwMode="auto">
                <a:xfrm>
                  <a:off x="5321" y="570"/>
                  <a:ext cx="169" cy="2115"/>
                </a:xfrm>
                <a:custGeom>
                  <a:avLst/>
                  <a:gdLst>
                    <a:gd name="T0" fmla="*/ 3 w 211"/>
                    <a:gd name="T1" fmla="*/ 0 h 2537"/>
                    <a:gd name="T2" fmla="*/ 87 w 211"/>
                    <a:gd name="T3" fmla="*/ 106 h 2537"/>
                    <a:gd name="T4" fmla="*/ 3 w 211"/>
                    <a:gd name="T5" fmla="*/ 1208 h 2537"/>
                    <a:gd name="T6" fmla="*/ 3 w 211"/>
                    <a:gd name="T7" fmla="*/ 0 h 2537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211" h="2537">
                      <a:moveTo>
                        <a:pt x="7" y="0"/>
                      </a:moveTo>
                      <a:cubicBezTo>
                        <a:pt x="7" y="0"/>
                        <a:pt x="57" y="28"/>
                        <a:pt x="211" y="218"/>
                      </a:cubicBezTo>
                      <a:cubicBezTo>
                        <a:pt x="0" y="1229"/>
                        <a:pt x="41" y="2537"/>
                        <a:pt x="7" y="2501"/>
                      </a:cubicBezTo>
                      <a:lnTo>
                        <a:pt x="7" y="0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rgbClr val="808080"/>
                    </a:gs>
                    <a:gs pos="100000">
                      <a:srgbClr val="F8F8F8"/>
                    </a:gs>
                  </a:gsLst>
                  <a:lin ang="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5" name="Freeform 125"/>
                <p:cNvSpPr>
                  <a:spLocks/>
                </p:cNvSpPr>
                <p:nvPr/>
              </p:nvSpPr>
              <p:spPr bwMode="auto">
                <a:xfrm>
                  <a:off x="5284" y="1640"/>
                  <a:ext cx="263" cy="189"/>
                </a:xfrm>
                <a:custGeom>
                  <a:avLst/>
                  <a:gdLst>
                    <a:gd name="T0" fmla="*/ 2 w 328"/>
                    <a:gd name="T1" fmla="*/ 0 h 226"/>
                    <a:gd name="T2" fmla="*/ 136 w 328"/>
                    <a:gd name="T3" fmla="*/ 62 h 226"/>
                    <a:gd name="T4" fmla="*/ 135 w 328"/>
                    <a:gd name="T5" fmla="*/ 110 h 226"/>
                    <a:gd name="T6" fmla="*/ 0 w 328"/>
                    <a:gd name="T7" fmla="*/ 49 h 226"/>
                    <a:gd name="T8" fmla="*/ 2 w 328"/>
                    <a:gd name="T9" fmla="*/ 0 h 226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0" t="0" r="r" b="b"/>
                  <a:pathLst>
                    <a:path w="328" h="226">
                      <a:moveTo>
                        <a:pt x="4" y="0"/>
                      </a:moveTo>
                      <a:cubicBezTo>
                        <a:pt x="60" y="10"/>
                        <a:pt x="182" y="74"/>
                        <a:pt x="328" y="128"/>
                      </a:cubicBezTo>
                      <a:cubicBezTo>
                        <a:pt x="326" y="162"/>
                        <a:pt x="326" y="158"/>
                        <a:pt x="326" y="226"/>
                      </a:cubicBezTo>
                      <a:cubicBezTo>
                        <a:pt x="326" y="226"/>
                        <a:pt x="169" y="155"/>
                        <a:pt x="0" y="100"/>
                      </a:cubicBezTo>
                      <a:cubicBezTo>
                        <a:pt x="0" y="48"/>
                        <a:pt x="4" y="17"/>
                        <a:pt x="4" y="0"/>
                      </a:cubicBezTo>
                      <a:close/>
                    </a:path>
                  </a:pathLst>
                </a:custGeom>
                <a:gradFill rotWithShape="1">
                  <a:gsLst>
                    <a:gs pos="0">
                      <a:srgbClr val="292929"/>
                    </a:gs>
                    <a:gs pos="100000">
                      <a:srgbClr val="808080"/>
                    </a:gs>
                  </a:gsLst>
                  <a:lin ang="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6" name="Rectangle 126"/>
                <p:cNvSpPr>
                  <a:spLocks noChangeArrowheads="1"/>
                </p:cNvSpPr>
                <p:nvPr/>
              </p:nvSpPr>
              <p:spPr bwMode="auto">
                <a:xfrm>
                  <a:off x="4214" y="696"/>
                  <a:ext cx="592" cy="45"/>
                </a:xfrm>
                <a:prstGeom prst="rect">
                  <a:avLst/>
                </a:prstGeom>
                <a:solidFill>
                  <a:schemeClr val="tx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grpSp>
              <p:nvGrpSpPr>
                <p:cNvPr id="27" name="Group 127"/>
                <p:cNvGrpSpPr>
                  <a:grpSpLocks/>
                </p:cNvGrpSpPr>
                <p:nvPr/>
              </p:nvGrpSpPr>
              <p:grpSpPr bwMode="auto">
                <a:xfrm>
                  <a:off x="4749" y="668"/>
                  <a:ext cx="581" cy="145"/>
                  <a:chOff x="614" y="2568"/>
                  <a:chExt cx="725" cy="139"/>
                </a:xfrm>
              </p:grpSpPr>
              <p:sp>
                <p:nvSpPr>
                  <p:cNvPr id="52" name="AutoShape 128"/>
                  <p:cNvSpPr>
                    <a:spLocks noChangeArrowheads="1"/>
                  </p:cNvSpPr>
                  <p:nvPr/>
                </p:nvSpPr>
                <p:spPr bwMode="auto">
                  <a:xfrm>
                    <a:off x="617" y="2566"/>
                    <a:ext cx="721" cy="142"/>
                  </a:xfrm>
                  <a:prstGeom prst="roundRect">
                    <a:avLst>
                      <a:gd name="adj" fmla="val 50000"/>
                    </a:avLst>
                  </a:prstGeom>
                  <a:solidFill>
                    <a:schemeClr val="tx1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>
                      <a:cs typeface="+mn-cs"/>
                    </a:endParaRPr>
                  </a:p>
                </p:txBody>
              </p:sp>
              <p:sp>
                <p:nvSpPr>
                  <p:cNvPr id="53" name="AutoShape 129"/>
                  <p:cNvSpPr>
                    <a:spLocks noChangeArrowheads="1"/>
                  </p:cNvSpPr>
                  <p:nvPr/>
                </p:nvSpPr>
                <p:spPr bwMode="auto">
                  <a:xfrm>
                    <a:off x="634" y="2581"/>
                    <a:ext cx="688" cy="114"/>
                  </a:xfrm>
                  <a:prstGeom prst="roundRect">
                    <a:avLst>
                      <a:gd name="adj" fmla="val 50000"/>
                    </a:avLst>
                  </a:prstGeom>
                  <a:gradFill rotWithShape="1">
                    <a:gsLst>
                      <a:gs pos="0">
                        <a:srgbClr val="0000FF"/>
                      </a:gs>
                      <a:gs pos="50000">
                        <a:srgbClr val="99CCFF"/>
                      </a:gs>
                      <a:gs pos="100000">
                        <a:srgbClr val="0000FF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>
                      <a:cs typeface="+mn-cs"/>
                    </a:endParaRPr>
                  </a:p>
                </p:txBody>
              </p:sp>
            </p:grpSp>
            <p:sp>
              <p:nvSpPr>
                <p:cNvPr id="28" name="Rectangle 130"/>
                <p:cNvSpPr>
                  <a:spLocks noChangeArrowheads="1"/>
                </p:cNvSpPr>
                <p:nvPr/>
              </p:nvSpPr>
              <p:spPr bwMode="auto">
                <a:xfrm>
                  <a:off x="4221" y="1022"/>
                  <a:ext cx="598" cy="45"/>
                </a:xfrm>
                <a:prstGeom prst="rect">
                  <a:avLst/>
                </a:prstGeom>
                <a:solidFill>
                  <a:schemeClr val="tx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grpSp>
              <p:nvGrpSpPr>
                <p:cNvPr id="29" name="Group 131"/>
                <p:cNvGrpSpPr>
                  <a:grpSpLocks/>
                </p:cNvGrpSpPr>
                <p:nvPr/>
              </p:nvGrpSpPr>
              <p:grpSpPr bwMode="auto">
                <a:xfrm>
                  <a:off x="4747" y="994"/>
                  <a:ext cx="581" cy="134"/>
                  <a:chOff x="614" y="2568"/>
                  <a:chExt cx="725" cy="139"/>
                </a:xfrm>
              </p:grpSpPr>
              <p:sp>
                <p:nvSpPr>
                  <p:cNvPr id="50" name="AutoShape 132"/>
                  <p:cNvSpPr>
                    <a:spLocks noChangeArrowheads="1"/>
                  </p:cNvSpPr>
                  <p:nvPr/>
                </p:nvSpPr>
                <p:spPr bwMode="auto">
                  <a:xfrm>
                    <a:off x="611" y="2567"/>
                    <a:ext cx="730" cy="139"/>
                  </a:xfrm>
                  <a:prstGeom prst="roundRect">
                    <a:avLst>
                      <a:gd name="adj" fmla="val 50000"/>
                    </a:avLst>
                  </a:prstGeom>
                  <a:solidFill>
                    <a:schemeClr val="tx1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>
                      <a:cs typeface="+mn-cs"/>
                    </a:endParaRPr>
                  </a:p>
                </p:txBody>
              </p:sp>
              <p:sp>
                <p:nvSpPr>
                  <p:cNvPr id="51" name="AutoShape 133"/>
                  <p:cNvSpPr>
                    <a:spLocks noChangeArrowheads="1"/>
                  </p:cNvSpPr>
                  <p:nvPr/>
                </p:nvSpPr>
                <p:spPr bwMode="auto">
                  <a:xfrm>
                    <a:off x="628" y="2582"/>
                    <a:ext cx="696" cy="108"/>
                  </a:xfrm>
                  <a:prstGeom prst="roundRect">
                    <a:avLst>
                      <a:gd name="adj" fmla="val 50000"/>
                    </a:avLst>
                  </a:prstGeom>
                  <a:gradFill rotWithShape="1">
                    <a:gsLst>
                      <a:gs pos="0">
                        <a:srgbClr val="0000FF"/>
                      </a:gs>
                      <a:gs pos="50000">
                        <a:srgbClr val="99CCFF"/>
                      </a:gs>
                      <a:gs pos="100000">
                        <a:srgbClr val="0000FF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>
                      <a:cs typeface="+mn-cs"/>
                    </a:endParaRPr>
                  </a:p>
                </p:txBody>
              </p:sp>
            </p:grpSp>
            <p:sp>
              <p:nvSpPr>
                <p:cNvPr id="30" name="Rectangle 134"/>
                <p:cNvSpPr>
                  <a:spLocks noChangeArrowheads="1"/>
                </p:cNvSpPr>
                <p:nvPr/>
              </p:nvSpPr>
              <p:spPr bwMode="auto">
                <a:xfrm>
                  <a:off x="4214" y="1356"/>
                  <a:ext cx="598" cy="45"/>
                </a:xfrm>
                <a:prstGeom prst="rect">
                  <a:avLst/>
                </a:prstGeom>
                <a:solidFill>
                  <a:schemeClr val="tx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31" name="Rectangle 135"/>
                <p:cNvSpPr>
                  <a:spLocks noChangeArrowheads="1"/>
                </p:cNvSpPr>
                <p:nvPr/>
              </p:nvSpPr>
              <p:spPr bwMode="auto">
                <a:xfrm>
                  <a:off x="4227" y="1653"/>
                  <a:ext cx="598" cy="52"/>
                </a:xfrm>
                <a:prstGeom prst="rect">
                  <a:avLst/>
                </a:prstGeom>
                <a:solidFill>
                  <a:schemeClr val="tx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grpSp>
              <p:nvGrpSpPr>
                <p:cNvPr id="32" name="Group 136"/>
                <p:cNvGrpSpPr>
                  <a:grpSpLocks/>
                </p:cNvGrpSpPr>
                <p:nvPr/>
              </p:nvGrpSpPr>
              <p:grpSpPr bwMode="auto">
                <a:xfrm>
                  <a:off x="4735" y="1627"/>
                  <a:ext cx="582" cy="151"/>
                  <a:chOff x="614" y="2568"/>
                  <a:chExt cx="725" cy="139"/>
                </a:xfrm>
              </p:grpSpPr>
              <p:sp>
                <p:nvSpPr>
                  <p:cNvPr id="48" name="AutoShape 137"/>
                  <p:cNvSpPr>
                    <a:spLocks noChangeArrowheads="1"/>
                  </p:cNvSpPr>
                  <p:nvPr/>
                </p:nvSpPr>
                <p:spPr bwMode="auto">
                  <a:xfrm>
                    <a:off x="618" y="2571"/>
                    <a:ext cx="720" cy="137"/>
                  </a:xfrm>
                  <a:prstGeom prst="roundRect">
                    <a:avLst>
                      <a:gd name="adj" fmla="val 50000"/>
                    </a:avLst>
                  </a:prstGeom>
                  <a:solidFill>
                    <a:schemeClr val="tx1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>
                      <a:cs typeface="+mn-cs"/>
                    </a:endParaRPr>
                  </a:p>
                </p:txBody>
              </p:sp>
              <p:sp>
                <p:nvSpPr>
                  <p:cNvPr id="49" name="AutoShape 138"/>
                  <p:cNvSpPr>
                    <a:spLocks noChangeArrowheads="1"/>
                  </p:cNvSpPr>
                  <p:nvPr/>
                </p:nvSpPr>
                <p:spPr bwMode="auto">
                  <a:xfrm>
                    <a:off x="635" y="2585"/>
                    <a:ext cx="687" cy="109"/>
                  </a:xfrm>
                  <a:prstGeom prst="roundRect">
                    <a:avLst>
                      <a:gd name="adj" fmla="val 50000"/>
                    </a:avLst>
                  </a:prstGeom>
                  <a:gradFill rotWithShape="1">
                    <a:gsLst>
                      <a:gs pos="0">
                        <a:srgbClr val="0000FF"/>
                      </a:gs>
                      <a:gs pos="50000">
                        <a:srgbClr val="99CCFF"/>
                      </a:gs>
                      <a:gs pos="100000">
                        <a:srgbClr val="0000FF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>
                      <a:cs typeface="+mn-cs"/>
                    </a:endParaRPr>
                  </a:p>
                </p:txBody>
              </p:sp>
            </p:grpSp>
            <p:sp>
              <p:nvSpPr>
                <p:cNvPr id="33" name="Freeform 139"/>
                <p:cNvSpPr>
                  <a:spLocks/>
                </p:cNvSpPr>
                <p:nvPr/>
              </p:nvSpPr>
              <p:spPr bwMode="auto">
                <a:xfrm>
                  <a:off x="5288" y="1354"/>
                  <a:ext cx="263" cy="188"/>
                </a:xfrm>
                <a:custGeom>
                  <a:avLst/>
                  <a:gdLst>
                    <a:gd name="T0" fmla="*/ 2 w 328"/>
                    <a:gd name="T1" fmla="*/ 0 h 226"/>
                    <a:gd name="T2" fmla="*/ 136 w 328"/>
                    <a:gd name="T3" fmla="*/ 61 h 226"/>
                    <a:gd name="T4" fmla="*/ 135 w 328"/>
                    <a:gd name="T5" fmla="*/ 108 h 226"/>
                    <a:gd name="T6" fmla="*/ 0 w 328"/>
                    <a:gd name="T7" fmla="*/ 47 h 226"/>
                    <a:gd name="T8" fmla="*/ 2 w 328"/>
                    <a:gd name="T9" fmla="*/ 0 h 226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0" t="0" r="r" b="b"/>
                  <a:pathLst>
                    <a:path w="328" h="226">
                      <a:moveTo>
                        <a:pt x="4" y="0"/>
                      </a:moveTo>
                      <a:cubicBezTo>
                        <a:pt x="60" y="10"/>
                        <a:pt x="182" y="74"/>
                        <a:pt x="328" y="128"/>
                      </a:cubicBezTo>
                      <a:cubicBezTo>
                        <a:pt x="326" y="162"/>
                        <a:pt x="326" y="158"/>
                        <a:pt x="326" y="226"/>
                      </a:cubicBezTo>
                      <a:cubicBezTo>
                        <a:pt x="326" y="226"/>
                        <a:pt x="169" y="155"/>
                        <a:pt x="0" y="100"/>
                      </a:cubicBezTo>
                      <a:cubicBezTo>
                        <a:pt x="0" y="48"/>
                        <a:pt x="4" y="17"/>
                        <a:pt x="4" y="0"/>
                      </a:cubicBezTo>
                      <a:close/>
                    </a:path>
                  </a:pathLst>
                </a:custGeom>
                <a:gradFill rotWithShape="1">
                  <a:gsLst>
                    <a:gs pos="0">
                      <a:srgbClr val="292929"/>
                    </a:gs>
                    <a:gs pos="100000">
                      <a:srgbClr val="808080"/>
                    </a:gs>
                  </a:gsLst>
                  <a:lin ang="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grpSp>
              <p:nvGrpSpPr>
                <p:cNvPr id="34" name="Group 140"/>
                <p:cNvGrpSpPr>
                  <a:grpSpLocks/>
                </p:cNvGrpSpPr>
                <p:nvPr/>
              </p:nvGrpSpPr>
              <p:grpSpPr bwMode="auto">
                <a:xfrm>
                  <a:off x="4739" y="1327"/>
                  <a:ext cx="582" cy="139"/>
                  <a:chOff x="614" y="2568"/>
                  <a:chExt cx="725" cy="139"/>
                </a:xfrm>
              </p:grpSpPr>
              <p:sp>
                <p:nvSpPr>
                  <p:cNvPr id="46" name="AutoShape 141"/>
                  <p:cNvSpPr>
                    <a:spLocks noChangeArrowheads="1"/>
                  </p:cNvSpPr>
                  <p:nvPr/>
                </p:nvSpPr>
                <p:spPr bwMode="auto">
                  <a:xfrm>
                    <a:off x="613" y="2568"/>
                    <a:ext cx="728" cy="141"/>
                  </a:xfrm>
                  <a:prstGeom prst="roundRect">
                    <a:avLst>
                      <a:gd name="adj" fmla="val 50000"/>
                    </a:avLst>
                  </a:prstGeom>
                  <a:solidFill>
                    <a:schemeClr val="tx1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>
                      <a:cs typeface="+mn-cs"/>
                    </a:endParaRPr>
                  </a:p>
                </p:txBody>
              </p:sp>
              <p:sp>
                <p:nvSpPr>
                  <p:cNvPr id="47" name="AutoShape 142"/>
                  <p:cNvSpPr>
                    <a:spLocks noChangeArrowheads="1"/>
                  </p:cNvSpPr>
                  <p:nvPr/>
                </p:nvSpPr>
                <p:spPr bwMode="auto">
                  <a:xfrm>
                    <a:off x="630" y="2582"/>
                    <a:ext cx="695" cy="111"/>
                  </a:xfrm>
                  <a:prstGeom prst="roundRect">
                    <a:avLst>
                      <a:gd name="adj" fmla="val 50000"/>
                    </a:avLst>
                  </a:prstGeom>
                  <a:gradFill rotWithShape="1">
                    <a:gsLst>
                      <a:gs pos="0">
                        <a:srgbClr val="0000FF"/>
                      </a:gs>
                      <a:gs pos="50000">
                        <a:srgbClr val="99CCFF"/>
                      </a:gs>
                      <a:gs pos="100000">
                        <a:srgbClr val="0000FF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>
                      <a:cs typeface="+mn-cs"/>
                    </a:endParaRPr>
                  </a:p>
                </p:txBody>
              </p:sp>
            </p:grpSp>
            <p:sp>
              <p:nvSpPr>
                <p:cNvPr id="35" name="Rectangle 143"/>
                <p:cNvSpPr>
                  <a:spLocks noChangeArrowheads="1"/>
                </p:cNvSpPr>
                <p:nvPr/>
              </p:nvSpPr>
              <p:spPr bwMode="auto">
                <a:xfrm>
                  <a:off x="5249" y="429"/>
                  <a:ext cx="67" cy="2292"/>
                </a:xfrm>
                <a:prstGeom prst="rect">
                  <a:avLst/>
                </a:prstGeom>
                <a:gradFill rotWithShape="1">
                  <a:gsLst>
                    <a:gs pos="0">
                      <a:srgbClr val="333333"/>
                    </a:gs>
                    <a:gs pos="50000">
                      <a:srgbClr val="DDDDDD"/>
                    </a:gs>
                    <a:gs pos="100000">
                      <a:srgbClr val="333333"/>
                    </a:gs>
                  </a:gsLst>
                  <a:lin ang="0" scaled="1"/>
                </a:gra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36" name="Freeform 144"/>
                <p:cNvSpPr>
                  <a:spLocks/>
                </p:cNvSpPr>
                <p:nvPr/>
              </p:nvSpPr>
              <p:spPr bwMode="auto">
                <a:xfrm>
                  <a:off x="5312" y="1007"/>
                  <a:ext cx="237" cy="213"/>
                </a:xfrm>
                <a:custGeom>
                  <a:avLst/>
                  <a:gdLst>
                    <a:gd name="T0" fmla="*/ 2 w 296"/>
                    <a:gd name="T1" fmla="*/ 0 h 256"/>
                    <a:gd name="T2" fmla="*/ 120 w 296"/>
                    <a:gd name="T3" fmla="*/ 69 h 256"/>
                    <a:gd name="T4" fmla="*/ 122 w 296"/>
                    <a:gd name="T5" fmla="*/ 122 h 256"/>
                    <a:gd name="T6" fmla="*/ 0 w 296"/>
                    <a:gd name="T7" fmla="*/ 47 h 256"/>
                    <a:gd name="T8" fmla="*/ 2 w 296"/>
                    <a:gd name="T9" fmla="*/ 0 h 256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0" t="0" r="r" b="b"/>
                  <a:pathLst>
                    <a:path w="296" h="256">
                      <a:moveTo>
                        <a:pt x="4" y="0"/>
                      </a:moveTo>
                      <a:cubicBezTo>
                        <a:pt x="55" y="10"/>
                        <a:pt x="144" y="68"/>
                        <a:pt x="292" y="144"/>
                      </a:cubicBezTo>
                      <a:cubicBezTo>
                        <a:pt x="290" y="178"/>
                        <a:pt x="296" y="188"/>
                        <a:pt x="296" y="256"/>
                      </a:cubicBezTo>
                      <a:cubicBezTo>
                        <a:pt x="296" y="256"/>
                        <a:pt x="160" y="176"/>
                        <a:pt x="0" y="100"/>
                      </a:cubicBezTo>
                      <a:cubicBezTo>
                        <a:pt x="0" y="48"/>
                        <a:pt x="4" y="17"/>
                        <a:pt x="4" y="0"/>
                      </a:cubicBezTo>
                      <a:close/>
                    </a:path>
                  </a:pathLst>
                </a:custGeom>
                <a:gradFill rotWithShape="1">
                  <a:gsLst>
                    <a:gs pos="0">
                      <a:srgbClr val="292929"/>
                    </a:gs>
                    <a:gs pos="100000">
                      <a:srgbClr val="808080"/>
                    </a:gs>
                  </a:gsLst>
                  <a:lin ang="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7" name="Freeform 145"/>
                <p:cNvSpPr>
                  <a:spLocks/>
                </p:cNvSpPr>
                <p:nvPr/>
              </p:nvSpPr>
              <p:spPr bwMode="auto">
                <a:xfrm>
                  <a:off x="5315" y="680"/>
                  <a:ext cx="244" cy="240"/>
                </a:xfrm>
                <a:custGeom>
                  <a:avLst/>
                  <a:gdLst>
                    <a:gd name="T0" fmla="*/ 0 w 304"/>
                    <a:gd name="T1" fmla="*/ 0 h 288"/>
                    <a:gd name="T2" fmla="*/ 126 w 304"/>
                    <a:gd name="T3" fmla="*/ 79 h 288"/>
                    <a:gd name="T4" fmla="*/ 118 w 304"/>
                    <a:gd name="T5" fmla="*/ 139 h 288"/>
                    <a:gd name="T6" fmla="*/ 3 w 304"/>
                    <a:gd name="T7" fmla="*/ 60 h 288"/>
                    <a:gd name="T8" fmla="*/ 0 w 304"/>
                    <a:gd name="T9" fmla="*/ 0 h 288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0" t="0" r="r" b="b"/>
                  <a:pathLst>
                    <a:path w="304" h="288">
                      <a:moveTo>
                        <a:pt x="0" y="0"/>
                      </a:moveTo>
                      <a:cubicBezTo>
                        <a:pt x="51" y="10"/>
                        <a:pt x="148" y="76"/>
                        <a:pt x="304" y="164"/>
                      </a:cubicBezTo>
                      <a:cubicBezTo>
                        <a:pt x="302" y="198"/>
                        <a:pt x="284" y="220"/>
                        <a:pt x="284" y="288"/>
                      </a:cubicBezTo>
                      <a:cubicBezTo>
                        <a:pt x="284" y="288"/>
                        <a:pt x="163" y="179"/>
                        <a:pt x="8" y="124"/>
                      </a:cubicBezTo>
                      <a:cubicBezTo>
                        <a:pt x="8" y="72"/>
                        <a:pt x="0" y="17"/>
                        <a:pt x="0" y="0"/>
                      </a:cubicBezTo>
                      <a:close/>
                    </a:path>
                  </a:pathLst>
                </a:custGeom>
                <a:gradFill rotWithShape="1">
                  <a:gsLst>
                    <a:gs pos="0">
                      <a:srgbClr val="292929"/>
                    </a:gs>
                    <a:gs pos="100000">
                      <a:srgbClr val="808080"/>
                    </a:gs>
                  </a:gsLst>
                  <a:lin ang="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8" name="Oval 146"/>
                <p:cNvSpPr>
                  <a:spLocks noChangeArrowheads="1"/>
                </p:cNvSpPr>
                <p:nvPr/>
              </p:nvSpPr>
              <p:spPr bwMode="auto">
                <a:xfrm>
                  <a:off x="5518" y="2610"/>
                  <a:ext cx="47" cy="96"/>
                </a:xfrm>
                <a:prstGeom prst="ellipse">
                  <a:avLst/>
                </a:prstGeom>
                <a:solidFill>
                  <a:srgbClr val="333333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39" name="Freeform 147"/>
                <p:cNvSpPr>
                  <a:spLocks/>
                </p:cNvSpPr>
                <p:nvPr/>
              </p:nvSpPr>
              <p:spPr bwMode="auto">
                <a:xfrm>
                  <a:off x="5302" y="2614"/>
                  <a:ext cx="245" cy="200"/>
                </a:xfrm>
                <a:custGeom>
                  <a:avLst/>
                  <a:gdLst>
                    <a:gd name="T0" fmla="*/ 0 w 306"/>
                    <a:gd name="T1" fmla="*/ 51 h 240"/>
                    <a:gd name="T2" fmla="*/ 2 w 306"/>
                    <a:gd name="T3" fmla="*/ 116 h 240"/>
                    <a:gd name="T4" fmla="*/ 126 w 306"/>
                    <a:gd name="T5" fmla="*/ 53 h 240"/>
                    <a:gd name="T6" fmla="*/ 123 w 306"/>
                    <a:gd name="T7" fmla="*/ 0 h 240"/>
                    <a:gd name="T8" fmla="*/ 0 w 306"/>
                    <a:gd name="T9" fmla="*/ 51 h 240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0" t="0" r="r" b="b"/>
                  <a:pathLst>
                    <a:path w="306" h="240">
                      <a:moveTo>
                        <a:pt x="0" y="106"/>
                      </a:moveTo>
                      <a:lnTo>
                        <a:pt x="2" y="240"/>
                      </a:lnTo>
                      <a:lnTo>
                        <a:pt x="306" y="110"/>
                      </a:lnTo>
                      <a:lnTo>
                        <a:pt x="300" y="0"/>
                      </a:lnTo>
                      <a:lnTo>
                        <a:pt x="0" y="106"/>
                      </a:lnTo>
                      <a:close/>
                    </a:path>
                  </a:pathLst>
                </a:custGeom>
                <a:solidFill>
                  <a:srgbClr val="333333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0" name="AutoShape 148"/>
                <p:cNvSpPr>
                  <a:spLocks noChangeArrowheads="1"/>
                </p:cNvSpPr>
                <p:nvPr/>
              </p:nvSpPr>
              <p:spPr bwMode="auto">
                <a:xfrm>
                  <a:off x="4140" y="2677"/>
                  <a:ext cx="1196" cy="148"/>
                </a:xfrm>
                <a:prstGeom prst="roundRect">
                  <a:avLst>
                    <a:gd name="adj" fmla="val 50000"/>
                  </a:avLst>
                </a:prstGeom>
                <a:solidFill>
                  <a:srgbClr val="DDDDDD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41" name="AutoShape 149"/>
                <p:cNvSpPr>
                  <a:spLocks noChangeArrowheads="1"/>
                </p:cNvSpPr>
                <p:nvPr/>
              </p:nvSpPr>
              <p:spPr bwMode="auto">
                <a:xfrm>
                  <a:off x="4207" y="2714"/>
                  <a:ext cx="1069" cy="82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chemeClr val="tx2"/>
                    </a:gs>
                    <a:gs pos="100000">
                      <a:schemeClr val="bg2"/>
                    </a:gs>
                  </a:gsLst>
                  <a:lin ang="0" scaled="1"/>
                </a:gra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42" name="Oval 150"/>
                <p:cNvSpPr>
                  <a:spLocks noChangeArrowheads="1"/>
                </p:cNvSpPr>
                <p:nvPr/>
              </p:nvSpPr>
              <p:spPr bwMode="auto">
                <a:xfrm>
                  <a:off x="4308" y="2380"/>
                  <a:ext cx="155" cy="148"/>
                </a:xfrm>
                <a:prstGeom prst="ellipse">
                  <a:avLst/>
                </a:prstGeom>
                <a:solidFill>
                  <a:srgbClr val="33CC33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43" name="Oval 151"/>
                <p:cNvSpPr>
                  <a:spLocks noChangeArrowheads="1"/>
                </p:cNvSpPr>
                <p:nvPr/>
              </p:nvSpPr>
              <p:spPr bwMode="auto">
                <a:xfrm>
                  <a:off x="4483" y="2387"/>
                  <a:ext cx="161" cy="141"/>
                </a:xfrm>
                <a:prstGeom prst="ellipse">
                  <a:avLst/>
                </a:prstGeom>
                <a:solidFill>
                  <a:srgbClr val="FF0000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eaLnBrk="1" hangingPunct="1">
                    <a:defRPr/>
                  </a:pPr>
                  <a:endParaRPr lang="en-US" sz="1800">
                    <a:solidFill>
                      <a:srgbClr val="FF0000"/>
                    </a:solidFill>
                    <a:latin typeface="Arial" charset="0"/>
                    <a:cs typeface="Arial" charset="0"/>
                  </a:endParaRPr>
                </a:p>
              </p:txBody>
            </p:sp>
            <p:sp>
              <p:nvSpPr>
                <p:cNvPr id="44" name="Oval 152"/>
                <p:cNvSpPr>
                  <a:spLocks noChangeArrowheads="1"/>
                </p:cNvSpPr>
                <p:nvPr/>
              </p:nvSpPr>
              <p:spPr bwMode="auto">
                <a:xfrm>
                  <a:off x="4664" y="2380"/>
                  <a:ext cx="155" cy="141"/>
                </a:xfrm>
                <a:prstGeom prst="ellipse">
                  <a:avLst/>
                </a:prstGeom>
                <a:solidFill>
                  <a:srgbClr val="33CC33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45" name="Rectangle 153"/>
                <p:cNvSpPr>
                  <a:spLocks noChangeArrowheads="1"/>
                </p:cNvSpPr>
                <p:nvPr/>
              </p:nvSpPr>
              <p:spPr bwMode="auto">
                <a:xfrm>
                  <a:off x="5061" y="1838"/>
                  <a:ext cx="87" cy="757"/>
                </a:xfrm>
                <a:prstGeom prst="rect">
                  <a:avLst/>
                </a:prstGeom>
                <a:solidFill>
                  <a:srgbClr val="292929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</p:grpSp>
        </p:grpSp>
        <p:sp>
          <p:nvSpPr>
            <p:cNvPr id="75" name="Text Box 114"/>
            <p:cNvSpPr txBox="1">
              <a:spLocks noChangeArrowheads="1"/>
            </p:cNvSpPr>
            <p:nvPr/>
          </p:nvSpPr>
          <p:spPr bwMode="auto">
            <a:xfrm>
              <a:off x="2163395" y="2057400"/>
              <a:ext cx="825867" cy="58477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algn="r">
                <a:defRPr/>
              </a:pPr>
              <a:r>
                <a:rPr lang="en-US" dirty="0" smtClean="0">
                  <a:solidFill>
                    <a:srgbClr val="000099"/>
                  </a:solidFill>
                  <a:cs typeface="+mn-cs"/>
                </a:rPr>
                <a:t>Client</a:t>
              </a:r>
            </a:p>
            <a:p>
              <a:pPr algn="r">
                <a:defRPr/>
              </a:pPr>
              <a:endParaRPr lang="en-US" i="1" dirty="0" smtClean="0">
                <a:solidFill>
                  <a:srgbClr val="000099"/>
                </a:solidFill>
                <a:cs typeface="+mn-cs"/>
              </a:endParaRPr>
            </a:p>
          </p:txBody>
        </p:sp>
        <p:sp>
          <p:nvSpPr>
            <p:cNvPr id="76" name="Text Box 114"/>
            <p:cNvSpPr txBox="1">
              <a:spLocks noChangeArrowheads="1"/>
            </p:cNvSpPr>
            <p:nvPr/>
          </p:nvSpPr>
          <p:spPr bwMode="auto">
            <a:xfrm>
              <a:off x="6108081" y="2057400"/>
              <a:ext cx="889987" cy="58477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algn="r">
                <a:defRPr/>
              </a:pPr>
              <a:r>
                <a:rPr lang="en-US" dirty="0" smtClean="0">
                  <a:solidFill>
                    <a:srgbClr val="000099"/>
                  </a:solidFill>
                  <a:cs typeface="+mn-cs"/>
                </a:rPr>
                <a:t>Server</a:t>
              </a:r>
            </a:p>
            <a:p>
              <a:pPr algn="r">
                <a:defRPr/>
              </a:pPr>
              <a:endParaRPr lang="en-US" i="1" dirty="0" smtClean="0">
                <a:solidFill>
                  <a:srgbClr val="000099"/>
                </a:solidFill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45388284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Port Scanning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A port is </a:t>
            </a:r>
            <a:r>
              <a:rPr lang="en-US" sz="2400" b="1" dirty="0">
                <a:solidFill>
                  <a:srgbClr val="0000FF"/>
                </a:solidFill>
              </a:rPr>
              <a:t>open</a:t>
            </a:r>
            <a:r>
              <a:rPr lang="en-US" sz="2400" b="1" dirty="0"/>
              <a:t> </a:t>
            </a:r>
            <a:r>
              <a:rPr lang="en-US" sz="2400" dirty="0"/>
              <a:t>on a machine if there is a running (server) process on the machine and the port is assigned to this process</a:t>
            </a:r>
          </a:p>
          <a:p>
            <a:pPr lvl="1"/>
            <a:r>
              <a:rPr lang="en-US" sz="2000" dirty="0"/>
              <a:t>i</a:t>
            </a:r>
            <a:r>
              <a:rPr lang="en-US" sz="2000" dirty="0" smtClean="0"/>
              <a:t>f </a:t>
            </a:r>
            <a:r>
              <a:rPr lang="en-US" sz="2000" dirty="0"/>
              <a:t>a </a:t>
            </a:r>
            <a:r>
              <a:rPr lang="en-US" sz="2000" dirty="0" smtClean="0"/>
              <a:t>port on a remote host </a:t>
            </a:r>
            <a:r>
              <a:rPr lang="en-US" sz="2000" dirty="0"/>
              <a:t>is open for incoming connection </a:t>
            </a:r>
            <a:r>
              <a:rPr lang="en-US" sz="2000" dirty="0" smtClean="0"/>
              <a:t>requests </a:t>
            </a:r>
            <a:r>
              <a:rPr lang="en-US" sz="2000" dirty="0"/>
              <a:t>and you send it a </a:t>
            </a:r>
            <a:r>
              <a:rPr lang="en-US" sz="2000" b="1" dirty="0">
                <a:solidFill>
                  <a:srgbClr val="0000FF"/>
                </a:solidFill>
                <a:latin typeface="Courier New"/>
                <a:cs typeface="Courier New"/>
              </a:rPr>
              <a:t>SYN</a:t>
            </a:r>
            <a:r>
              <a:rPr lang="en-US" sz="2000" dirty="0">
                <a:solidFill>
                  <a:srgbClr val="0000FF"/>
                </a:solidFill>
              </a:rPr>
              <a:t> </a:t>
            </a:r>
            <a:r>
              <a:rPr lang="en-US" sz="2000" dirty="0"/>
              <a:t>packet, the remote host will respond back with a </a:t>
            </a:r>
            <a:r>
              <a:rPr lang="en-US" sz="2000" b="1" dirty="0">
                <a:solidFill>
                  <a:srgbClr val="0000FF"/>
                </a:solidFill>
                <a:latin typeface="Courier New"/>
                <a:cs typeface="Courier New"/>
              </a:rPr>
              <a:t>SYN+ACK</a:t>
            </a:r>
            <a:r>
              <a:rPr lang="en-US" sz="2000" b="1" dirty="0">
                <a:latin typeface="Courier New"/>
                <a:cs typeface="Courier New"/>
              </a:rPr>
              <a:t> </a:t>
            </a:r>
            <a:r>
              <a:rPr lang="en-US" sz="2000" dirty="0"/>
              <a:t>packet </a:t>
            </a:r>
          </a:p>
          <a:p>
            <a:r>
              <a:rPr lang="en-US" sz="2400" dirty="0" smtClean="0"/>
              <a:t>A </a:t>
            </a:r>
            <a:r>
              <a:rPr lang="en-US" sz="2400" dirty="0"/>
              <a:t>port is </a:t>
            </a:r>
            <a:r>
              <a:rPr lang="en-US" sz="2400" b="1" dirty="0" smtClean="0">
                <a:solidFill>
                  <a:srgbClr val="0000FF"/>
                </a:solidFill>
              </a:rPr>
              <a:t>filtered</a:t>
            </a:r>
            <a:r>
              <a:rPr lang="en-US" sz="2400" dirty="0">
                <a:solidFill>
                  <a:srgbClr val="0000FF"/>
                </a:solidFill>
              </a:rPr>
              <a:t> </a:t>
            </a:r>
            <a:r>
              <a:rPr lang="en-US" sz="2400" dirty="0" smtClean="0"/>
              <a:t>if packets </a:t>
            </a:r>
            <a:r>
              <a:rPr lang="en-US" sz="2400" dirty="0"/>
              <a:t>passing through that port are subject </a:t>
            </a:r>
            <a:r>
              <a:rPr lang="en-US" sz="2400" dirty="0" smtClean="0"/>
              <a:t>to </a:t>
            </a:r>
            <a:r>
              <a:rPr lang="en-US" sz="2400" b="1" dirty="0"/>
              <a:t>filtering rules</a:t>
            </a:r>
            <a:r>
              <a:rPr lang="en-US" sz="2400" dirty="0"/>
              <a:t> of a </a:t>
            </a:r>
            <a:r>
              <a:rPr lang="en-US" sz="2400" b="1" dirty="0"/>
              <a:t>firewall </a:t>
            </a:r>
            <a:endParaRPr lang="en-US" sz="2400" b="1" dirty="0" smtClean="0"/>
          </a:p>
          <a:p>
            <a:pPr lvl="1"/>
            <a:r>
              <a:rPr lang="en-US" sz="2000" dirty="0"/>
              <a:t>i</a:t>
            </a:r>
            <a:r>
              <a:rPr lang="en-US" sz="2000" dirty="0" smtClean="0"/>
              <a:t>f a port is </a:t>
            </a:r>
            <a:r>
              <a:rPr lang="en-US" sz="2000" dirty="0"/>
              <a:t>filtered with something like an </a:t>
            </a:r>
            <a:r>
              <a:rPr lang="en-US" sz="2000" b="1" dirty="0" err="1">
                <a:latin typeface="Courier New"/>
                <a:cs typeface="Courier New"/>
              </a:rPr>
              <a:t>iptables</a:t>
            </a:r>
            <a:r>
              <a:rPr lang="en-US" sz="2000" dirty="0"/>
              <a:t> based packet </a:t>
            </a:r>
            <a:r>
              <a:rPr lang="en-US" sz="2000" dirty="0" smtClean="0"/>
              <a:t>filter </a:t>
            </a:r>
            <a:r>
              <a:rPr lang="en-US" sz="2000" dirty="0"/>
              <a:t>and </a:t>
            </a:r>
            <a:r>
              <a:rPr lang="en-US" sz="2000" dirty="0" smtClean="0"/>
              <a:t>you send </a:t>
            </a:r>
            <a:r>
              <a:rPr lang="en-US" sz="2000" dirty="0"/>
              <a:t>it a </a:t>
            </a:r>
            <a:r>
              <a:rPr lang="en-US" sz="2000" b="1" dirty="0">
                <a:latin typeface="Courier New"/>
                <a:cs typeface="Courier New"/>
              </a:rPr>
              <a:t>SYN</a:t>
            </a:r>
            <a:r>
              <a:rPr lang="en-US" sz="2000" dirty="0"/>
              <a:t> packet or an ICMP </a:t>
            </a:r>
            <a:r>
              <a:rPr lang="en-US" sz="2000" b="1" dirty="0">
                <a:latin typeface="Courier New"/>
                <a:cs typeface="Courier New"/>
              </a:rPr>
              <a:t>ping</a:t>
            </a:r>
            <a:r>
              <a:rPr lang="en-US" sz="2000" dirty="0"/>
              <a:t> packet, you may not get back anything at </a:t>
            </a:r>
            <a:r>
              <a:rPr lang="en-US" sz="2000" dirty="0" smtClean="0"/>
              <a:t>all</a:t>
            </a:r>
            <a:endParaRPr lang="en-US" sz="2000" b="1" dirty="0"/>
          </a:p>
          <a:p>
            <a:r>
              <a:rPr lang="en-US" sz="2400" dirty="0"/>
              <a:t>If a port on a remote host is </a:t>
            </a:r>
            <a:r>
              <a:rPr lang="en-US" sz="2400" b="1" dirty="0">
                <a:solidFill>
                  <a:srgbClr val="0000FF"/>
                </a:solidFill>
              </a:rPr>
              <a:t>closed</a:t>
            </a:r>
            <a:r>
              <a:rPr lang="en-US" sz="2400" dirty="0">
                <a:solidFill>
                  <a:srgbClr val="0000FF"/>
                </a:solidFill>
              </a:rPr>
              <a:t> </a:t>
            </a:r>
            <a:r>
              <a:rPr lang="en-US" sz="2400" dirty="0"/>
              <a:t>and </a:t>
            </a:r>
            <a:r>
              <a:rPr lang="en-US" sz="2400" dirty="0" smtClean="0"/>
              <a:t>you send </a:t>
            </a:r>
            <a:r>
              <a:rPr lang="en-US" sz="2400" dirty="0"/>
              <a:t>it a </a:t>
            </a:r>
            <a:r>
              <a:rPr lang="en-US" sz="2400" b="1" dirty="0">
                <a:solidFill>
                  <a:srgbClr val="0000FF"/>
                </a:solidFill>
                <a:latin typeface="Courier New"/>
                <a:cs typeface="Courier New"/>
              </a:rPr>
              <a:t>SYN</a:t>
            </a:r>
            <a:r>
              <a:rPr lang="en-US" sz="2400" dirty="0">
                <a:solidFill>
                  <a:srgbClr val="0000FF"/>
                </a:solidFill>
              </a:rPr>
              <a:t> </a:t>
            </a:r>
            <a:r>
              <a:rPr lang="en-US" sz="2400" dirty="0"/>
              <a:t>packet, the remote host will respond back with a </a:t>
            </a:r>
            <a:r>
              <a:rPr lang="en-US" sz="2400" b="1" dirty="0">
                <a:solidFill>
                  <a:srgbClr val="0000FF"/>
                </a:solidFill>
                <a:latin typeface="Courier New"/>
                <a:cs typeface="Courier New"/>
              </a:rPr>
              <a:t>RST</a:t>
            </a:r>
            <a:r>
              <a:rPr lang="en-US" sz="2400" dirty="0">
                <a:solidFill>
                  <a:srgbClr val="0000FF"/>
                </a:solidFill>
              </a:rPr>
              <a:t> </a:t>
            </a:r>
            <a:r>
              <a:rPr lang="en-US" sz="2400" dirty="0"/>
              <a:t>packet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51961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atin typeface="Courier New"/>
                <a:cs typeface="Courier New"/>
              </a:rPr>
              <a:t>connect</a:t>
            </a:r>
            <a:r>
              <a:rPr lang="en-US" b="1" dirty="0" smtClean="0"/>
              <a:t> (TCP) Scan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534400" cy="4525963"/>
          </a:xfrm>
        </p:spPr>
        <p:txBody>
          <a:bodyPr/>
          <a:lstStyle/>
          <a:p>
            <a:r>
              <a:rPr lang="en-US" sz="2400" dirty="0" smtClean="0"/>
              <a:t>Check out </a:t>
            </a:r>
            <a:r>
              <a:rPr lang="en-US" sz="2400" b="1" dirty="0" smtClean="0">
                <a:latin typeface="Courier New"/>
                <a:cs typeface="Courier New"/>
              </a:rPr>
              <a:t>man</a:t>
            </a:r>
            <a:r>
              <a:rPr lang="en-US" sz="2400" dirty="0" smtClean="0"/>
              <a:t> page of </a:t>
            </a:r>
            <a:r>
              <a:rPr lang="en-US" sz="2400" b="1" dirty="0" smtClean="0">
                <a:latin typeface="Courier New"/>
                <a:cs typeface="Courier New"/>
              </a:rPr>
              <a:t>connect()</a:t>
            </a:r>
            <a:endParaRPr lang="en-US" sz="2400" b="1" dirty="0" smtClean="0"/>
          </a:p>
          <a:p>
            <a:pPr marL="0" indent="0">
              <a:buNone/>
            </a:pPr>
            <a:endParaRPr lang="en-US" sz="1300" b="1" dirty="0" smtClean="0">
              <a:latin typeface="Courier New"/>
              <a:cs typeface="Courier New"/>
            </a:endParaRPr>
          </a:p>
          <a:p>
            <a:pPr marL="0" indent="0">
              <a:buNone/>
            </a:pPr>
            <a:r>
              <a:rPr lang="en-US" sz="1800" b="1" dirty="0" smtClean="0">
                <a:latin typeface="Courier New"/>
                <a:cs typeface="Courier New"/>
              </a:rPr>
              <a:t>#</a:t>
            </a:r>
            <a:r>
              <a:rPr lang="en-US" sz="1800" b="1" dirty="0">
                <a:latin typeface="Courier New"/>
                <a:cs typeface="Courier New"/>
              </a:rPr>
              <a:t>include &lt;sys/</a:t>
            </a:r>
            <a:r>
              <a:rPr lang="en-US" sz="1800" b="1" dirty="0" err="1">
                <a:latin typeface="Courier New"/>
                <a:cs typeface="Courier New"/>
              </a:rPr>
              <a:t>socket.h</a:t>
            </a:r>
            <a:r>
              <a:rPr lang="en-US" sz="1800" b="1" dirty="0">
                <a:latin typeface="Courier New"/>
                <a:cs typeface="Courier New"/>
              </a:rPr>
              <a:t>&gt;</a:t>
            </a:r>
            <a:br>
              <a:rPr lang="en-US" sz="1800" b="1" dirty="0">
                <a:latin typeface="Courier New"/>
                <a:cs typeface="Courier New"/>
              </a:rPr>
            </a:br>
            <a:r>
              <a:rPr lang="en-US" sz="1800" b="1" dirty="0" err="1">
                <a:latin typeface="Courier New"/>
                <a:cs typeface="Courier New"/>
              </a:rPr>
              <a:t>int</a:t>
            </a:r>
            <a:r>
              <a:rPr lang="en-US" sz="1800" b="1" dirty="0">
                <a:latin typeface="Courier New"/>
                <a:cs typeface="Courier New"/>
              </a:rPr>
              <a:t> connect(</a:t>
            </a:r>
            <a:r>
              <a:rPr lang="en-US" sz="1800" b="1" dirty="0" err="1">
                <a:latin typeface="Courier New"/>
                <a:cs typeface="Courier New"/>
              </a:rPr>
              <a:t>int</a:t>
            </a:r>
            <a:r>
              <a:rPr lang="en-US" sz="1800" b="1" dirty="0">
                <a:latin typeface="Courier New"/>
                <a:cs typeface="Courier New"/>
              </a:rPr>
              <a:t> </a:t>
            </a:r>
            <a:r>
              <a:rPr lang="en-US" sz="1800" b="1" dirty="0" err="1">
                <a:latin typeface="Courier New"/>
                <a:cs typeface="Courier New"/>
              </a:rPr>
              <a:t>socketfd</a:t>
            </a:r>
            <a:r>
              <a:rPr lang="en-US" sz="1800" b="1" dirty="0">
                <a:latin typeface="Courier New"/>
                <a:cs typeface="Courier New"/>
              </a:rPr>
              <a:t>, </a:t>
            </a:r>
            <a:r>
              <a:rPr lang="en-US" sz="1800" b="1" dirty="0" smtClean="0">
                <a:latin typeface="Courier New"/>
                <a:cs typeface="Courier New"/>
              </a:rPr>
              <a:t> // file descriptor from </a:t>
            </a:r>
            <a:r>
              <a:rPr lang="en-US" sz="1800" b="1" dirty="0" smtClean="0">
                <a:solidFill>
                  <a:srgbClr val="0000FF"/>
                </a:solidFill>
                <a:latin typeface="Courier New"/>
                <a:cs typeface="Courier New"/>
              </a:rPr>
              <a:t>socket()</a:t>
            </a:r>
            <a:r>
              <a:rPr lang="en-US" sz="1800" b="1" dirty="0" smtClean="0">
                <a:latin typeface="Courier New"/>
                <a:cs typeface="Courier New"/>
              </a:rPr>
              <a:t>            </a:t>
            </a:r>
          </a:p>
          <a:p>
            <a:pPr marL="0" indent="0">
              <a:buNone/>
            </a:pPr>
            <a:r>
              <a:rPr lang="en-US" sz="1800" b="1" dirty="0">
                <a:latin typeface="Courier New"/>
                <a:cs typeface="Courier New"/>
              </a:rPr>
              <a:t> </a:t>
            </a:r>
            <a:r>
              <a:rPr lang="en-US" sz="1800" b="1" dirty="0" smtClean="0">
                <a:latin typeface="Courier New"/>
                <a:cs typeface="Courier New"/>
              </a:rPr>
              <a:t>      </a:t>
            </a:r>
            <a:r>
              <a:rPr lang="en-US" sz="1800" b="1" dirty="0" err="1" smtClean="0">
                <a:latin typeface="Courier New"/>
                <a:cs typeface="Courier New"/>
              </a:rPr>
              <a:t>const</a:t>
            </a:r>
            <a:r>
              <a:rPr lang="en-US" sz="1800" b="1" dirty="0" smtClean="0">
                <a:latin typeface="Courier New"/>
                <a:cs typeface="Courier New"/>
              </a:rPr>
              <a:t> </a:t>
            </a:r>
            <a:r>
              <a:rPr lang="en-US" sz="1800" b="1" dirty="0" err="1">
                <a:latin typeface="Courier New"/>
                <a:cs typeface="Courier New"/>
              </a:rPr>
              <a:t>struct</a:t>
            </a:r>
            <a:r>
              <a:rPr lang="en-US" sz="1800" b="1" dirty="0">
                <a:latin typeface="Courier New"/>
                <a:cs typeface="Courier New"/>
              </a:rPr>
              <a:t> </a:t>
            </a:r>
            <a:r>
              <a:rPr lang="en-US" sz="1800" b="1" dirty="0" err="1">
                <a:latin typeface="Courier New"/>
                <a:cs typeface="Courier New"/>
              </a:rPr>
              <a:t>sockaddr</a:t>
            </a:r>
            <a:r>
              <a:rPr lang="en-US" sz="1800" b="1" dirty="0">
                <a:latin typeface="Courier New"/>
                <a:cs typeface="Courier New"/>
              </a:rPr>
              <a:t> *address, </a:t>
            </a:r>
            <a:r>
              <a:rPr lang="en-US" sz="1800" b="1" dirty="0" smtClean="0">
                <a:latin typeface="Courier New"/>
                <a:cs typeface="Courier New"/>
              </a:rPr>
              <a:t>// server IP address</a:t>
            </a:r>
          </a:p>
          <a:p>
            <a:pPr marL="0" indent="0">
              <a:buNone/>
            </a:pPr>
            <a:r>
              <a:rPr lang="en-US" sz="1800" b="1" dirty="0">
                <a:latin typeface="Courier New"/>
                <a:cs typeface="Courier New"/>
              </a:rPr>
              <a:t> </a:t>
            </a:r>
            <a:r>
              <a:rPr lang="en-US" sz="1800" b="1" dirty="0" smtClean="0">
                <a:latin typeface="Courier New"/>
                <a:cs typeface="Courier New"/>
              </a:rPr>
              <a:t>      </a:t>
            </a:r>
            <a:r>
              <a:rPr lang="en-US" sz="1800" b="1" dirty="0" err="1" smtClean="0">
                <a:latin typeface="Courier New"/>
                <a:cs typeface="Courier New"/>
              </a:rPr>
              <a:t>socklen_t</a:t>
            </a:r>
            <a:r>
              <a:rPr lang="en-US" sz="1800" b="1" dirty="0" smtClean="0">
                <a:latin typeface="Courier New"/>
                <a:cs typeface="Courier New"/>
              </a:rPr>
              <a:t> </a:t>
            </a:r>
            <a:r>
              <a:rPr lang="en-US" sz="1800" b="1" dirty="0" err="1">
                <a:latin typeface="Courier New"/>
                <a:cs typeface="Courier New"/>
              </a:rPr>
              <a:t>address_len</a:t>
            </a:r>
            <a:r>
              <a:rPr lang="en-US" sz="1800" b="1" dirty="0">
                <a:latin typeface="Courier New"/>
                <a:cs typeface="Courier New"/>
              </a:rPr>
              <a:t>); </a:t>
            </a:r>
            <a:endParaRPr lang="en-US" sz="1800" b="1" dirty="0" smtClean="0"/>
          </a:p>
          <a:p>
            <a:endParaRPr lang="en-US" sz="2400" dirty="0" smtClean="0"/>
          </a:p>
          <a:p>
            <a:r>
              <a:rPr lang="en-US" sz="2400" dirty="0" smtClean="0"/>
              <a:t>A </a:t>
            </a:r>
            <a:r>
              <a:rPr lang="en-US" sz="2400" dirty="0"/>
              <a:t>call to </a:t>
            </a:r>
            <a:r>
              <a:rPr lang="en-US" sz="2400" b="1" dirty="0">
                <a:latin typeface="Courier New"/>
                <a:cs typeface="Courier New"/>
              </a:rPr>
              <a:t>connect()</a:t>
            </a:r>
            <a:r>
              <a:rPr lang="en-US" sz="2400" dirty="0"/>
              <a:t> if successful completes </a:t>
            </a:r>
            <a:r>
              <a:rPr lang="en-US" sz="2400" dirty="0">
                <a:solidFill>
                  <a:srgbClr val="0000FF"/>
                </a:solidFill>
              </a:rPr>
              <a:t>a </a:t>
            </a:r>
            <a:r>
              <a:rPr lang="en-US" sz="2400" b="1" dirty="0">
                <a:solidFill>
                  <a:srgbClr val="0000FF"/>
                </a:solidFill>
              </a:rPr>
              <a:t>three-way </a:t>
            </a:r>
            <a:r>
              <a:rPr lang="en-US" sz="2400" b="1" dirty="0" smtClean="0">
                <a:solidFill>
                  <a:srgbClr val="0000FF"/>
                </a:solidFill>
              </a:rPr>
              <a:t>handshake</a:t>
            </a:r>
            <a:r>
              <a:rPr lang="en-US" sz="2400" dirty="0" smtClean="0"/>
              <a:t> for </a:t>
            </a:r>
            <a:r>
              <a:rPr lang="en-US" sz="2400" dirty="0"/>
              <a:t>a TCP connection with a </a:t>
            </a:r>
            <a:r>
              <a:rPr lang="en-US" sz="2400" dirty="0" smtClean="0"/>
              <a:t>server</a:t>
            </a:r>
            <a:endParaRPr lang="en-US" sz="2400" dirty="0"/>
          </a:p>
          <a:p>
            <a:r>
              <a:rPr lang="en-US" sz="2400" dirty="0"/>
              <a:t>In a typical use of </a:t>
            </a:r>
            <a:r>
              <a:rPr lang="en-US" sz="2400" b="1" dirty="0">
                <a:latin typeface="Courier New"/>
                <a:cs typeface="Courier New"/>
              </a:rPr>
              <a:t>connect()</a:t>
            </a:r>
            <a:r>
              <a:rPr lang="en-US" sz="2400" dirty="0"/>
              <a:t> for port scanning, if the </a:t>
            </a:r>
            <a:r>
              <a:rPr lang="en-US" sz="2400" dirty="0" smtClean="0"/>
              <a:t>connection </a:t>
            </a:r>
            <a:r>
              <a:rPr lang="en-US" sz="2400" dirty="0"/>
              <a:t>succeeds, the port scanner immediately closes </a:t>
            </a:r>
            <a:r>
              <a:rPr lang="en-US" sz="2400" dirty="0" smtClean="0"/>
              <a:t>(via </a:t>
            </a:r>
            <a:r>
              <a:rPr lang="en-US" sz="2400" b="1" dirty="0" smtClean="0">
                <a:latin typeface="Courier New"/>
                <a:cs typeface="Courier New"/>
              </a:rPr>
              <a:t>close()</a:t>
            </a:r>
            <a:r>
              <a:rPr lang="en-US" sz="2400" dirty="0" smtClean="0"/>
              <a:t>) the </a:t>
            </a:r>
            <a:r>
              <a:rPr lang="en-US" sz="2400" dirty="0"/>
              <a:t>connection (having ascertained that the port is open) </a:t>
            </a:r>
            <a:r>
              <a:rPr lang="en-US" sz="2400" dirty="0" smtClean="0"/>
              <a:t>to avoid </a:t>
            </a:r>
            <a:r>
              <a:rPr lang="en-US" sz="2400" dirty="0" err="1" smtClean="0"/>
              <a:t>DoS</a:t>
            </a:r>
            <a:r>
              <a:rPr lang="en-US" sz="2400" dirty="0" smtClean="0"/>
              <a:t> attack</a:t>
            </a:r>
            <a:endParaRPr lang="en-US" sz="2400" dirty="0"/>
          </a:p>
          <a:p>
            <a:endParaRPr lang="en-US" sz="2400" dirty="0"/>
          </a:p>
          <a:p>
            <a:endParaRPr lang="en-US" sz="2400" b="1" dirty="0">
              <a:latin typeface="Courier New"/>
              <a:cs typeface="Courier New"/>
            </a:endParaRPr>
          </a:p>
          <a:p>
            <a:endParaRPr lang="en-US" sz="2400" b="1" dirty="0">
              <a:latin typeface="Courier New"/>
              <a:cs typeface="Courier New"/>
            </a:endParaRPr>
          </a:p>
          <a:p>
            <a:endParaRPr lang="en-US" sz="2400" b="1" dirty="0" smtClean="0"/>
          </a:p>
        </p:txBody>
      </p:sp>
    </p:spTree>
    <p:extLst>
      <p:ext uri="{BB962C8B-B14F-4D97-AF65-F5344CB8AC3E}">
        <p14:creationId xmlns:p14="http://schemas.microsoft.com/office/powerpoint/2010/main" val="187474683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Socket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983967"/>
            <a:ext cx="8229600" cy="1858963"/>
          </a:xfrm>
        </p:spPr>
        <p:txBody>
          <a:bodyPr/>
          <a:lstStyle/>
          <a:p>
            <a:r>
              <a:rPr lang="en-US" dirty="0" smtClean="0"/>
              <a:t>“door” </a:t>
            </a:r>
            <a:r>
              <a:rPr lang="en-US" dirty="0"/>
              <a:t>between application process and </a:t>
            </a:r>
            <a:r>
              <a:rPr lang="en-US" dirty="0" smtClean="0"/>
              <a:t>TCP transport </a:t>
            </a:r>
            <a:r>
              <a:rPr lang="en-US" dirty="0"/>
              <a:t>protocol </a:t>
            </a:r>
          </a:p>
        </p:txBody>
      </p:sp>
      <p:grpSp>
        <p:nvGrpSpPr>
          <p:cNvPr id="4" name="Group 60"/>
          <p:cNvGrpSpPr>
            <a:grpSpLocks/>
          </p:cNvGrpSpPr>
          <p:nvPr/>
        </p:nvGrpSpPr>
        <p:grpSpPr bwMode="auto">
          <a:xfrm>
            <a:off x="457200" y="2209800"/>
            <a:ext cx="8208962" cy="2536825"/>
            <a:chOff x="358775" y="3459163"/>
            <a:chExt cx="8208963" cy="2536825"/>
          </a:xfrm>
        </p:grpSpPr>
        <p:sp>
          <p:nvSpPr>
            <p:cNvPr id="5" name="Freeform 44"/>
            <p:cNvSpPr>
              <a:spLocks/>
            </p:cNvSpPr>
            <p:nvPr/>
          </p:nvSpPr>
          <p:spPr bwMode="auto">
            <a:xfrm>
              <a:off x="6654800" y="3468688"/>
              <a:ext cx="736600" cy="1998662"/>
            </a:xfrm>
            <a:custGeom>
              <a:avLst/>
              <a:gdLst>
                <a:gd name="T0" fmla="*/ 2147483647 w 464"/>
                <a:gd name="T1" fmla="*/ 2147483647 h 1259"/>
                <a:gd name="T2" fmla="*/ 0 w 464"/>
                <a:gd name="T3" fmla="*/ 0 h 1259"/>
                <a:gd name="T4" fmla="*/ 2147483647 w 464"/>
                <a:gd name="T5" fmla="*/ 2147483647 h 1259"/>
                <a:gd name="T6" fmla="*/ 2147483647 w 464"/>
                <a:gd name="T7" fmla="*/ 2147483647 h 1259"/>
                <a:gd name="T8" fmla="*/ 2147483647 w 464"/>
                <a:gd name="T9" fmla="*/ 2147483647 h 125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64"/>
                <a:gd name="T16" fmla="*/ 0 h 1259"/>
                <a:gd name="T17" fmla="*/ 464 w 464"/>
                <a:gd name="T18" fmla="*/ 1259 h 125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64" h="1259">
                  <a:moveTo>
                    <a:pt x="464" y="1060"/>
                  </a:moveTo>
                  <a:lnTo>
                    <a:pt x="0" y="0"/>
                  </a:lnTo>
                  <a:lnTo>
                    <a:pt x="6" y="1258"/>
                  </a:lnTo>
                  <a:lnTo>
                    <a:pt x="382" y="1259"/>
                  </a:lnTo>
                  <a:lnTo>
                    <a:pt x="464" y="1060"/>
                  </a:lnTo>
                  <a:close/>
                </a:path>
              </a:pathLst>
            </a:custGeom>
            <a:gradFill rotWithShape="1">
              <a:gsLst>
                <a:gs pos="0">
                  <a:schemeClr val="bg1"/>
                </a:gs>
                <a:gs pos="100000">
                  <a:schemeClr val="folHlink"/>
                </a:gs>
              </a:gsLst>
              <a:lin ang="0" scaled="1"/>
            </a:gradFill>
            <a:ln w="9525">
              <a:solidFill>
                <a:srgbClr val="DDDDDD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" name="Freeform 7"/>
            <p:cNvSpPr>
              <a:spLocks/>
            </p:cNvSpPr>
            <p:nvPr/>
          </p:nvSpPr>
          <p:spPr bwMode="auto">
            <a:xfrm>
              <a:off x="3340100" y="4765675"/>
              <a:ext cx="1808163" cy="1031875"/>
            </a:xfrm>
            <a:custGeom>
              <a:avLst/>
              <a:gdLst>
                <a:gd name="T0" fmla="*/ 2147483647 w 2135"/>
                <a:gd name="T1" fmla="*/ 2147483647 h 1662"/>
                <a:gd name="T2" fmla="*/ 2147483647 w 2135"/>
                <a:gd name="T3" fmla="*/ 2147483647 h 1662"/>
                <a:gd name="T4" fmla="*/ 2147483647 w 2135"/>
                <a:gd name="T5" fmla="*/ 2147483647 h 1662"/>
                <a:gd name="T6" fmla="*/ 2147483647 w 2135"/>
                <a:gd name="T7" fmla="*/ 2147483647 h 1662"/>
                <a:gd name="T8" fmla="*/ 2147483647 w 2135"/>
                <a:gd name="T9" fmla="*/ 2147483647 h 1662"/>
                <a:gd name="T10" fmla="*/ 2147483647 w 2135"/>
                <a:gd name="T11" fmla="*/ 2147483647 h 1662"/>
                <a:gd name="T12" fmla="*/ 2147483647 w 2135"/>
                <a:gd name="T13" fmla="*/ 2147483647 h 1662"/>
                <a:gd name="T14" fmla="*/ 2147483647 w 2135"/>
                <a:gd name="T15" fmla="*/ 2147483647 h 1662"/>
                <a:gd name="T16" fmla="*/ 2147483647 w 2135"/>
                <a:gd name="T17" fmla="*/ 2147483647 h 1662"/>
                <a:gd name="T18" fmla="*/ 2147483647 w 2135"/>
                <a:gd name="T19" fmla="*/ 2147483647 h 1662"/>
                <a:gd name="T20" fmla="*/ 2147483647 w 2135"/>
                <a:gd name="T21" fmla="*/ 2147483647 h 1662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2135"/>
                <a:gd name="T34" fmla="*/ 0 h 1662"/>
                <a:gd name="T35" fmla="*/ 2135 w 2135"/>
                <a:gd name="T36" fmla="*/ 1662 h 1662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2135" h="1662">
                  <a:moveTo>
                    <a:pt x="27" y="652"/>
                  </a:moveTo>
                  <a:cubicBezTo>
                    <a:pt x="14" y="487"/>
                    <a:pt x="0" y="152"/>
                    <a:pt x="105" y="76"/>
                  </a:cubicBezTo>
                  <a:cubicBezTo>
                    <a:pt x="210" y="0"/>
                    <a:pt x="473" y="192"/>
                    <a:pt x="657" y="196"/>
                  </a:cubicBezTo>
                  <a:cubicBezTo>
                    <a:pt x="841" y="200"/>
                    <a:pt x="985" y="65"/>
                    <a:pt x="1209" y="100"/>
                  </a:cubicBezTo>
                  <a:cubicBezTo>
                    <a:pt x="1433" y="135"/>
                    <a:pt x="1867" y="232"/>
                    <a:pt x="2001" y="406"/>
                  </a:cubicBezTo>
                  <a:cubicBezTo>
                    <a:pt x="2135" y="580"/>
                    <a:pt x="2083" y="945"/>
                    <a:pt x="2013" y="1144"/>
                  </a:cubicBezTo>
                  <a:cubicBezTo>
                    <a:pt x="1943" y="1343"/>
                    <a:pt x="1781" y="1538"/>
                    <a:pt x="1581" y="1600"/>
                  </a:cubicBezTo>
                  <a:cubicBezTo>
                    <a:pt x="1381" y="1662"/>
                    <a:pt x="993" y="1571"/>
                    <a:pt x="813" y="1516"/>
                  </a:cubicBezTo>
                  <a:cubicBezTo>
                    <a:pt x="633" y="1461"/>
                    <a:pt x="606" y="1345"/>
                    <a:pt x="501" y="1270"/>
                  </a:cubicBezTo>
                  <a:cubicBezTo>
                    <a:pt x="396" y="1195"/>
                    <a:pt x="262" y="1169"/>
                    <a:pt x="183" y="1066"/>
                  </a:cubicBezTo>
                  <a:cubicBezTo>
                    <a:pt x="104" y="963"/>
                    <a:pt x="25" y="819"/>
                    <a:pt x="27" y="652"/>
                  </a:cubicBezTo>
                  <a:close/>
                </a:path>
              </a:pathLst>
            </a:custGeom>
            <a:solidFill>
              <a:srgbClr val="33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" name="Text Box 51"/>
            <p:cNvSpPr txBox="1">
              <a:spLocks noChangeArrowheads="1"/>
            </p:cNvSpPr>
            <p:nvPr/>
          </p:nvSpPr>
          <p:spPr bwMode="auto">
            <a:xfrm>
              <a:off x="3778250" y="4897438"/>
              <a:ext cx="874713" cy="3365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sz="1600">
                  <a:solidFill>
                    <a:srgbClr val="000000"/>
                  </a:solidFill>
                </a:rPr>
                <a:t>Internet</a:t>
              </a:r>
            </a:p>
          </p:txBody>
        </p:sp>
        <p:sp>
          <p:nvSpPr>
            <p:cNvPr id="8" name="Line 52"/>
            <p:cNvSpPr>
              <a:spLocks noChangeShapeType="1"/>
            </p:cNvSpPr>
            <p:nvPr/>
          </p:nvSpPr>
          <p:spPr bwMode="auto">
            <a:xfrm>
              <a:off x="3098800" y="5308600"/>
              <a:ext cx="221138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" name="Text Box 53"/>
            <p:cNvSpPr txBox="1">
              <a:spLocks noChangeArrowheads="1"/>
            </p:cNvSpPr>
            <p:nvPr/>
          </p:nvSpPr>
          <p:spPr bwMode="auto">
            <a:xfrm>
              <a:off x="7119938" y="4533900"/>
              <a:ext cx="1063625" cy="8255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sz="1600">
                  <a:solidFill>
                    <a:srgbClr val="CC0000"/>
                  </a:solidFill>
                </a:rPr>
                <a:t>controlled</a:t>
              </a:r>
            </a:p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sz="1600">
                  <a:solidFill>
                    <a:srgbClr val="CC0000"/>
                  </a:solidFill>
                </a:rPr>
                <a:t>by OS</a:t>
              </a:r>
            </a:p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endParaRPr lang="en-US" sz="1600">
                <a:solidFill>
                  <a:srgbClr val="CC0000"/>
                </a:solidFill>
                <a:latin typeface="Times New Roman" charset="0"/>
              </a:endParaRPr>
            </a:p>
          </p:txBody>
        </p:sp>
        <p:sp>
          <p:nvSpPr>
            <p:cNvPr id="10" name="Text Box 56"/>
            <p:cNvSpPr txBox="1">
              <a:spLocks noChangeArrowheads="1"/>
            </p:cNvSpPr>
            <p:nvPr/>
          </p:nvSpPr>
          <p:spPr bwMode="auto">
            <a:xfrm>
              <a:off x="7097713" y="3633788"/>
              <a:ext cx="1470025" cy="5334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>
                <a:lnSpc>
                  <a:spcPct val="9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sz="1600">
                  <a:solidFill>
                    <a:srgbClr val="CC0000"/>
                  </a:solidFill>
                </a:rPr>
                <a:t>controlled by</a:t>
              </a:r>
            </a:p>
            <a:p>
              <a:pPr>
                <a:lnSpc>
                  <a:spcPct val="9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sz="1600">
                  <a:solidFill>
                    <a:srgbClr val="CC0000"/>
                  </a:solidFill>
                </a:rPr>
                <a:t>app developer</a:t>
              </a:r>
            </a:p>
          </p:txBody>
        </p:sp>
        <p:sp>
          <p:nvSpPr>
            <p:cNvPr id="11" name="Freeform 50"/>
            <p:cNvSpPr>
              <a:spLocks/>
            </p:cNvSpPr>
            <p:nvPr/>
          </p:nvSpPr>
          <p:spPr bwMode="auto">
            <a:xfrm>
              <a:off x="914400" y="3532188"/>
              <a:ext cx="758825" cy="1997075"/>
            </a:xfrm>
            <a:custGeom>
              <a:avLst/>
              <a:gdLst>
                <a:gd name="T0" fmla="*/ 0 w 478"/>
                <a:gd name="T1" fmla="*/ 2147483647 h 1258"/>
                <a:gd name="T2" fmla="*/ 2147483647 w 478"/>
                <a:gd name="T3" fmla="*/ 0 h 1258"/>
                <a:gd name="T4" fmla="*/ 2147483647 w 478"/>
                <a:gd name="T5" fmla="*/ 2147483647 h 1258"/>
                <a:gd name="T6" fmla="*/ 2147483647 w 478"/>
                <a:gd name="T7" fmla="*/ 2147483647 h 1258"/>
                <a:gd name="T8" fmla="*/ 0 w 478"/>
                <a:gd name="T9" fmla="*/ 2147483647 h 125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78"/>
                <a:gd name="T16" fmla="*/ 0 h 1258"/>
                <a:gd name="T17" fmla="*/ 478 w 478"/>
                <a:gd name="T18" fmla="*/ 1258 h 125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78" h="1258">
                  <a:moveTo>
                    <a:pt x="0" y="1040"/>
                  </a:moveTo>
                  <a:lnTo>
                    <a:pt x="478" y="0"/>
                  </a:lnTo>
                  <a:lnTo>
                    <a:pt x="472" y="1258"/>
                  </a:lnTo>
                  <a:lnTo>
                    <a:pt x="41" y="1246"/>
                  </a:lnTo>
                  <a:lnTo>
                    <a:pt x="0" y="1040"/>
                  </a:lnTo>
                  <a:close/>
                </a:path>
              </a:pathLst>
            </a:custGeom>
            <a:gradFill rotWithShape="1">
              <a:gsLst>
                <a:gs pos="0">
                  <a:schemeClr val="bg1"/>
                </a:gs>
                <a:gs pos="100000">
                  <a:schemeClr val="folHlink"/>
                </a:gs>
              </a:gsLst>
              <a:lin ang="0" scaled="1"/>
            </a:gradFill>
            <a:ln w="9525">
              <a:solidFill>
                <a:srgbClr val="DDDDDD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" name="Rectangle 23"/>
            <p:cNvSpPr>
              <a:spLocks noChangeArrowheads="1"/>
            </p:cNvSpPr>
            <p:nvPr/>
          </p:nvSpPr>
          <p:spPr bwMode="auto">
            <a:xfrm>
              <a:off x="1717675" y="3487738"/>
              <a:ext cx="1296988" cy="1981200"/>
            </a:xfrm>
            <a:prstGeom prst="rect">
              <a:avLst/>
            </a:prstGeom>
            <a:solidFill>
              <a:srgbClr val="0000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endParaRPr lang="en-US" sz="2400">
                <a:solidFill>
                  <a:srgbClr val="000000"/>
                </a:solidFill>
                <a:latin typeface="Times New Roman" charset="0"/>
              </a:endParaRPr>
            </a:p>
          </p:txBody>
        </p:sp>
        <p:sp>
          <p:nvSpPr>
            <p:cNvPr id="13" name="Rectangle 24"/>
            <p:cNvSpPr>
              <a:spLocks noChangeArrowheads="1"/>
            </p:cNvSpPr>
            <p:nvPr/>
          </p:nvSpPr>
          <p:spPr bwMode="auto">
            <a:xfrm>
              <a:off x="1679575" y="3541713"/>
              <a:ext cx="1273175" cy="1979612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endParaRPr lang="en-US" sz="2400">
                <a:solidFill>
                  <a:srgbClr val="000000"/>
                </a:solidFill>
                <a:latin typeface="Times New Roman" charset="0"/>
              </a:endParaRPr>
            </a:p>
          </p:txBody>
        </p:sp>
        <p:sp>
          <p:nvSpPr>
            <p:cNvPr id="14" name="Line 25"/>
            <p:cNvSpPr>
              <a:spLocks noChangeShapeType="1"/>
            </p:cNvSpPr>
            <p:nvPr/>
          </p:nvSpPr>
          <p:spPr bwMode="auto">
            <a:xfrm>
              <a:off x="1689100" y="4302125"/>
              <a:ext cx="1263650" cy="3175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" name="Text Box 26"/>
            <p:cNvSpPr txBox="1">
              <a:spLocks noChangeArrowheads="1"/>
            </p:cNvSpPr>
            <p:nvPr/>
          </p:nvSpPr>
          <p:spPr bwMode="auto">
            <a:xfrm>
              <a:off x="1646238" y="4284663"/>
              <a:ext cx="1317625" cy="3254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ctr">
                <a:lnSpc>
                  <a:spcPct val="11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sz="1400">
                  <a:solidFill>
                    <a:srgbClr val="969696"/>
                  </a:solidFill>
                  <a:latin typeface="Tahoma" charset="0"/>
                </a:rPr>
                <a:t>transport</a:t>
              </a:r>
            </a:p>
          </p:txBody>
        </p:sp>
        <p:sp>
          <p:nvSpPr>
            <p:cNvPr id="16" name="Line 27"/>
            <p:cNvSpPr>
              <a:spLocks noChangeShapeType="1"/>
            </p:cNvSpPr>
            <p:nvPr/>
          </p:nvSpPr>
          <p:spPr bwMode="auto">
            <a:xfrm>
              <a:off x="1697038" y="4622800"/>
              <a:ext cx="1263650" cy="3175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" name="Line 28"/>
            <p:cNvSpPr>
              <a:spLocks noChangeShapeType="1"/>
            </p:cNvSpPr>
            <p:nvPr/>
          </p:nvSpPr>
          <p:spPr bwMode="auto">
            <a:xfrm>
              <a:off x="1682750" y="4932363"/>
              <a:ext cx="1263650" cy="3175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" name="Line 29"/>
            <p:cNvSpPr>
              <a:spLocks noChangeShapeType="1"/>
            </p:cNvSpPr>
            <p:nvPr/>
          </p:nvSpPr>
          <p:spPr bwMode="auto">
            <a:xfrm>
              <a:off x="1682750" y="5218113"/>
              <a:ext cx="1263650" cy="3175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" name="Text Box 26"/>
            <p:cNvSpPr txBox="1">
              <a:spLocks noChangeArrowheads="1"/>
            </p:cNvSpPr>
            <p:nvPr/>
          </p:nvSpPr>
          <p:spPr bwMode="auto">
            <a:xfrm>
              <a:off x="1681163" y="3532188"/>
              <a:ext cx="1317625" cy="3254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ctr">
                <a:lnSpc>
                  <a:spcPct val="11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sz="1400">
                  <a:solidFill>
                    <a:srgbClr val="000000"/>
                  </a:solidFill>
                  <a:latin typeface="Tahoma" charset="0"/>
                </a:rPr>
                <a:t>application</a:t>
              </a:r>
            </a:p>
          </p:txBody>
        </p:sp>
        <p:sp>
          <p:nvSpPr>
            <p:cNvPr id="20" name="Text Box 26"/>
            <p:cNvSpPr txBox="1">
              <a:spLocks noChangeArrowheads="1"/>
            </p:cNvSpPr>
            <p:nvPr/>
          </p:nvSpPr>
          <p:spPr bwMode="auto">
            <a:xfrm>
              <a:off x="1636713" y="5189538"/>
              <a:ext cx="1317625" cy="3254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ctr">
                <a:lnSpc>
                  <a:spcPct val="11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sz="1400">
                  <a:solidFill>
                    <a:srgbClr val="969696"/>
                  </a:solidFill>
                  <a:latin typeface="Tahoma" charset="0"/>
                </a:rPr>
                <a:t>physical</a:t>
              </a:r>
            </a:p>
          </p:txBody>
        </p:sp>
        <p:sp>
          <p:nvSpPr>
            <p:cNvPr id="21" name="Text Box 26"/>
            <p:cNvSpPr txBox="1">
              <a:spLocks noChangeArrowheads="1"/>
            </p:cNvSpPr>
            <p:nvPr/>
          </p:nvSpPr>
          <p:spPr bwMode="auto">
            <a:xfrm>
              <a:off x="1655763" y="4903788"/>
              <a:ext cx="1317625" cy="3254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ctr">
                <a:lnSpc>
                  <a:spcPct val="11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sz="1400">
                  <a:solidFill>
                    <a:srgbClr val="969696"/>
                  </a:solidFill>
                  <a:latin typeface="Tahoma" charset="0"/>
                </a:rPr>
                <a:t>link</a:t>
              </a:r>
            </a:p>
          </p:txBody>
        </p:sp>
        <p:sp>
          <p:nvSpPr>
            <p:cNvPr id="22" name="Text Box 26"/>
            <p:cNvSpPr txBox="1">
              <a:spLocks noChangeArrowheads="1"/>
            </p:cNvSpPr>
            <p:nvPr/>
          </p:nvSpPr>
          <p:spPr bwMode="auto">
            <a:xfrm>
              <a:off x="1646238" y="4608513"/>
              <a:ext cx="1317625" cy="3254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ctr">
                <a:lnSpc>
                  <a:spcPct val="11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sz="1400">
                  <a:solidFill>
                    <a:srgbClr val="969696"/>
                  </a:solidFill>
                  <a:latin typeface="Tahoma" charset="0"/>
                </a:rPr>
                <a:t>network</a:t>
              </a:r>
            </a:p>
          </p:txBody>
        </p:sp>
        <p:sp>
          <p:nvSpPr>
            <p:cNvPr id="23" name="Oval 62"/>
            <p:cNvSpPr>
              <a:spLocks noChangeArrowheads="1"/>
            </p:cNvSpPr>
            <p:nvPr/>
          </p:nvSpPr>
          <p:spPr bwMode="auto">
            <a:xfrm>
              <a:off x="1814513" y="3806825"/>
              <a:ext cx="990600" cy="304800"/>
            </a:xfrm>
            <a:prstGeom prst="ellipse">
              <a:avLst/>
            </a:prstGeom>
            <a:solidFill>
              <a:srgbClr val="CCFF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sz="1600">
                  <a:solidFill>
                    <a:srgbClr val="000000"/>
                  </a:solidFill>
                </a:rPr>
                <a:t>process</a:t>
              </a:r>
            </a:p>
          </p:txBody>
        </p:sp>
        <p:grpSp>
          <p:nvGrpSpPr>
            <p:cNvPr id="24" name="Group 63"/>
            <p:cNvGrpSpPr>
              <a:grpSpLocks/>
            </p:cNvGrpSpPr>
            <p:nvPr/>
          </p:nvGrpSpPr>
          <p:grpSpPr bwMode="auto">
            <a:xfrm>
              <a:off x="2062163" y="4167188"/>
              <a:ext cx="546100" cy="225425"/>
              <a:chOff x="1287" y="2524"/>
              <a:chExt cx="260" cy="100"/>
            </a:xfrm>
          </p:grpSpPr>
          <p:sp>
            <p:nvSpPr>
              <p:cNvPr id="54" name="Rectangle 64"/>
              <p:cNvSpPr>
                <a:spLocks noChangeArrowheads="1"/>
              </p:cNvSpPr>
              <p:nvPr/>
            </p:nvSpPr>
            <p:spPr bwMode="auto">
              <a:xfrm>
                <a:off x="1287" y="2524"/>
                <a:ext cx="260" cy="100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>
                  <a:buClr>
                    <a:srgbClr val="3333CC"/>
                  </a:buClr>
                </a:pPr>
                <a:endParaRPr 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55" name="Rectangle 65"/>
              <p:cNvSpPr>
                <a:spLocks noChangeArrowheads="1"/>
              </p:cNvSpPr>
              <p:nvPr/>
            </p:nvSpPr>
            <p:spPr bwMode="auto">
              <a:xfrm>
                <a:off x="1338" y="2537"/>
                <a:ext cx="156" cy="76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rgbClr val="CC99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>
                  <a:buClr>
                    <a:srgbClr val="3333CC"/>
                  </a:buClr>
                </a:pPr>
                <a:endParaRPr 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56" name="Rectangle 66"/>
              <p:cNvSpPr>
                <a:spLocks noChangeArrowheads="1"/>
              </p:cNvSpPr>
              <p:nvPr/>
            </p:nvSpPr>
            <p:spPr bwMode="auto">
              <a:xfrm>
                <a:off x="1503" y="2582"/>
                <a:ext cx="27" cy="27"/>
              </a:xfrm>
              <a:prstGeom prst="rect">
                <a:avLst/>
              </a:prstGeom>
              <a:solidFill>
                <a:srgbClr val="CC9900"/>
              </a:solidFill>
              <a:ln w="9525">
                <a:solidFill>
                  <a:srgbClr val="CC99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>
                  <a:buClr>
                    <a:srgbClr val="3333CC"/>
                  </a:buClr>
                </a:pPr>
                <a:endParaRPr 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57" name="Rectangle 67"/>
              <p:cNvSpPr>
                <a:spLocks noChangeArrowheads="1"/>
              </p:cNvSpPr>
              <p:nvPr/>
            </p:nvSpPr>
            <p:spPr bwMode="auto">
              <a:xfrm>
                <a:off x="1298" y="2583"/>
                <a:ext cx="26" cy="27"/>
              </a:xfrm>
              <a:prstGeom prst="rect">
                <a:avLst/>
              </a:prstGeom>
              <a:solidFill>
                <a:srgbClr val="CC9900"/>
              </a:solidFill>
              <a:ln w="9525">
                <a:solidFill>
                  <a:srgbClr val="CC99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>
                  <a:buClr>
                    <a:srgbClr val="3333CC"/>
                  </a:buClr>
                </a:pPr>
                <a:endParaRPr lang="en-US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25" name="Rectangle 23"/>
            <p:cNvSpPr>
              <a:spLocks noChangeArrowheads="1"/>
            </p:cNvSpPr>
            <p:nvPr/>
          </p:nvSpPr>
          <p:spPr bwMode="auto">
            <a:xfrm>
              <a:off x="5380038" y="3459163"/>
              <a:ext cx="1296987" cy="1981200"/>
            </a:xfrm>
            <a:prstGeom prst="rect">
              <a:avLst/>
            </a:prstGeom>
            <a:solidFill>
              <a:srgbClr val="0000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endParaRPr lang="en-US" sz="2400">
                <a:solidFill>
                  <a:srgbClr val="000000"/>
                </a:solidFill>
                <a:latin typeface="Times New Roman" charset="0"/>
              </a:endParaRPr>
            </a:p>
          </p:txBody>
        </p:sp>
        <p:sp>
          <p:nvSpPr>
            <p:cNvPr id="26" name="Rectangle 24"/>
            <p:cNvSpPr>
              <a:spLocks noChangeArrowheads="1"/>
            </p:cNvSpPr>
            <p:nvPr/>
          </p:nvSpPr>
          <p:spPr bwMode="auto">
            <a:xfrm>
              <a:off x="5341938" y="3513138"/>
              <a:ext cx="1273175" cy="1979612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endParaRPr lang="en-US" sz="2400">
                <a:solidFill>
                  <a:srgbClr val="000000"/>
                </a:solidFill>
                <a:latin typeface="Times New Roman" charset="0"/>
              </a:endParaRPr>
            </a:p>
          </p:txBody>
        </p:sp>
        <p:sp>
          <p:nvSpPr>
            <p:cNvPr id="27" name="Line 25"/>
            <p:cNvSpPr>
              <a:spLocks noChangeShapeType="1"/>
            </p:cNvSpPr>
            <p:nvPr/>
          </p:nvSpPr>
          <p:spPr bwMode="auto">
            <a:xfrm>
              <a:off x="5351463" y="4273550"/>
              <a:ext cx="1263650" cy="3175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" name="Text Box 26"/>
            <p:cNvSpPr txBox="1">
              <a:spLocks noChangeArrowheads="1"/>
            </p:cNvSpPr>
            <p:nvPr/>
          </p:nvSpPr>
          <p:spPr bwMode="auto">
            <a:xfrm>
              <a:off x="5308600" y="4256088"/>
              <a:ext cx="1317625" cy="3254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ctr">
                <a:lnSpc>
                  <a:spcPct val="11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sz="1400">
                  <a:solidFill>
                    <a:srgbClr val="969696"/>
                  </a:solidFill>
                  <a:latin typeface="Tahoma" charset="0"/>
                </a:rPr>
                <a:t>transport</a:t>
              </a:r>
            </a:p>
          </p:txBody>
        </p:sp>
        <p:sp>
          <p:nvSpPr>
            <p:cNvPr id="29" name="Line 27"/>
            <p:cNvSpPr>
              <a:spLocks noChangeShapeType="1"/>
            </p:cNvSpPr>
            <p:nvPr/>
          </p:nvSpPr>
          <p:spPr bwMode="auto">
            <a:xfrm>
              <a:off x="5359400" y="4594225"/>
              <a:ext cx="1263650" cy="3175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" name="Line 28"/>
            <p:cNvSpPr>
              <a:spLocks noChangeShapeType="1"/>
            </p:cNvSpPr>
            <p:nvPr/>
          </p:nvSpPr>
          <p:spPr bwMode="auto">
            <a:xfrm>
              <a:off x="5345113" y="4903788"/>
              <a:ext cx="1263650" cy="3175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" name="Line 29"/>
            <p:cNvSpPr>
              <a:spLocks noChangeShapeType="1"/>
            </p:cNvSpPr>
            <p:nvPr/>
          </p:nvSpPr>
          <p:spPr bwMode="auto">
            <a:xfrm>
              <a:off x="5345113" y="5189538"/>
              <a:ext cx="1263650" cy="3175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" name="Text Box 26"/>
            <p:cNvSpPr txBox="1">
              <a:spLocks noChangeArrowheads="1"/>
            </p:cNvSpPr>
            <p:nvPr/>
          </p:nvSpPr>
          <p:spPr bwMode="auto">
            <a:xfrm>
              <a:off x="5343525" y="3503613"/>
              <a:ext cx="1317625" cy="3254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ctr">
                <a:lnSpc>
                  <a:spcPct val="11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sz="1400" dirty="0">
                  <a:solidFill>
                    <a:srgbClr val="000000"/>
                  </a:solidFill>
                  <a:latin typeface="Tahoma" charset="0"/>
                </a:rPr>
                <a:t>application</a:t>
              </a:r>
            </a:p>
          </p:txBody>
        </p:sp>
        <p:sp>
          <p:nvSpPr>
            <p:cNvPr id="33" name="Text Box 26"/>
            <p:cNvSpPr txBox="1">
              <a:spLocks noChangeArrowheads="1"/>
            </p:cNvSpPr>
            <p:nvPr/>
          </p:nvSpPr>
          <p:spPr bwMode="auto">
            <a:xfrm>
              <a:off x="5299075" y="5160963"/>
              <a:ext cx="1317625" cy="3254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ctr">
                <a:lnSpc>
                  <a:spcPct val="11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sz="1400" dirty="0">
                  <a:solidFill>
                    <a:srgbClr val="969696"/>
                  </a:solidFill>
                  <a:latin typeface="Tahoma" charset="0"/>
                </a:rPr>
                <a:t>physical</a:t>
              </a:r>
            </a:p>
          </p:txBody>
        </p:sp>
        <p:sp>
          <p:nvSpPr>
            <p:cNvPr id="34" name="Text Box 26"/>
            <p:cNvSpPr txBox="1">
              <a:spLocks noChangeArrowheads="1"/>
            </p:cNvSpPr>
            <p:nvPr/>
          </p:nvSpPr>
          <p:spPr bwMode="auto">
            <a:xfrm>
              <a:off x="5318125" y="4875213"/>
              <a:ext cx="1317625" cy="3254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ctr">
                <a:lnSpc>
                  <a:spcPct val="11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sz="1400">
                  <a:solidFill>
                    <a:srgbClr val="969696"/>
                  </a:solidFill>
                  <a:latin typeface="Tahoma" charset="0"/>
                </a:rPr>
                <a:t>link</a:t>
              </a:r>
            </a:p>
          </p:txBody>
        </p:sp>
        <p:sp>
          <p:nvSpPr>
            <p:cNvPr id="35" name="Text Box 26"/>
            <p:cNvSpPr txBox="1">
              <a:spLocks noChangeArrowheads="1"/>
            </p:cNvSpPr>
            <p:nvPr/>
          </p:nvSpPr>
          <p:spPr bwMode="auto">
            <a:xfrm>
              <a:off x="5308600" y="4579938"/>
              <a:ext cx="1317625" cy="3254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ctr">
                <a:lnSpc>
                  <a:spcPct val="11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sz="1400">
                  <a:solidFill>
                    <a:srgbClr val="969696"/>
                  </a:solidFill>
                  <a:latin typeface="Tahoma" charset="0"/>
                </a:rPr>
                <a:t>network</a:t>
              </a:r>
            </a:p>
          </p:txBody>
        </p:sp>
        <p:sp>
          <p:nvSpPr>
            <p:cNvPr id="36" name="Oval 80"/>
            <p:cNvSpPr>
              <a:spLocks noChangeArrowheads="1"/>
            </p:cNvSpPr>
            <p:nvPr/>
          </p:nvSpPr>
          <p:spPr bwMode="auto">
            <a:xfrm>
              <a:off x="5476875" y="3778250"/>
              <a:ext cx="990600" cy="304800"/>
            </a:xfrm>
            <a:prstGeom prst="ellipse">
              <a:avLst/>
            </a:prstGeom>
            <a:solidFill>
              <a:srgbClr val="CCFF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sz="1600" dirty="0">
                  <a:solidFill>
                    <a:srgbClr val="000000"/>
                  </a:solidFill>
                </a:rPr>
                <a:t>process</a:t>
              </a:r>
            </a:p>
          </p:txBody>
        </p:sp>
        <p:grpSp>
          <p:nvGrpSpPr>
            <p:cNvPr id="37" name="Group 81"/>
            <p:cNvGrpSpPr>
              <a:grpSpLocks/>
            </p:cNvGrpSpPr>
            <p:nvPr/>
          </p:nvGrpSpPr>
          <p:grpSpPr bwMode="auto">
            <a:xfrm>
              <a:off x="5724525" y="4138613"/>
              <a:ext cx="546100" cy="225425"/>
              <a:chOff x="1287" y="2524"/>
              <a:chExt cx="260" cy="100"/>
            </a:xfrm>
          </p:grpSpPr>
          <p:sp>
            <p:nvSpPr>
              <p:cNvPr id="50" name="Rectangle 82"/>
              <p:cNvSpPr>
                <a:spLocks noChangeArrowheads="1"/>
              </p:cNvSpPr>
              <p:nvPr/>
            </p:nvSpPr>
            <p:spPr bwMode="auto">
              <a:xfrm>
                <a:off x="1287" y="2524"/>
                <a:ext cx="260" cy="100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>
                  <a:buClr>
                    <a:srgbClr val="3333CC"/>
                  </a:buClr>
                </a:pPr>
                <a:endParaRPr 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51" name="Rectangle 83"/>
              <p:cNvSpPr>
                <a:spLocks noChangeArrowheads="1"/>
              </p:cNvSpPr>
              <p:nvPr/>
            </p:nvSpPr>
            <p:spPr bwMode="auto">
              <a:xfrm>
                <a:off x="1338" y="2537"/>
                <a:ext cx="156" cy="76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rgbClr val="CC99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>
                  <a:buClr>
                    <a:srgbClr val="3333CC"/>
                  </a:buClr>
                </a:pPr>
                <a:endParaRPr 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52" name="Rectangle 84"/>
              <p:cNvSpPr>
                <a:spLocks noChangeArrowheads="1"/>
              </p:cNvSpPr>
              <p:nvPr/>
            </p:nvSpPr>
            <p:spPr bwMode="auto">
              <a:xfrm>
                <a:off x="1503" y="2582"/>
                <a:ext cx="27" cy="27"/>
              </a:xfrm>
              <a:prstGeom prst="rect">
                <a:avLst/>
              </a:prstGeom>
              <a:solidFill>
                <a:srgbClr val="CC9900"/>
              </a:solidFill>
              <a:ln w="9525">
                <a:solidFill>
                  <a:srgbClr val="CC99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>
                  <a:buClr>
                    <a:srgbClr val="3333CC"/>
                  </a:buClr>
                </a:pPr>
                <a:endParaRPr 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53" name="Rectangle 85"/>
              <p:cNvSpPr>
                <a:spLocks noChangeArrowheads="1"/>
              </p:cNvSpPr>
              <p:nvPr/>
            </p:nvSpPr>
            <p:spPr bwMode="auto">
              <a:xfrm>
                <a:off x="1298" y="2583"/>
                <a:ext cx="26" cy="27"/>
              </a:xfrm>
              <a:prstGeom prst="rect">
                <a:avLst/>
              </a:prstGeom>
              <a:solidFill>
                <a:srgbClr val="CC9900"/>
              </a:solidFill>
              <a:ln w="9525">
                <a:solidFill>
                  <a:srgbClr val="CC99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>
                  <a:buClr>
                    <a:srgbClr val="3333CC"/>
                  </a:buClr>
                </a:pPr>
                <a:endParaRPr lang="en-US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38" name="Line 87"/>
            <p:cNvSpPr>
              <a:spLocks noChangeShapeType="1"/>
            </p:cNvSpPr>
            <p:nvPr/>
          </p:nvSpPr>
          <p:spPr bwMode="auto">
            <a:xfrm flipH="1">
              <a:off x="6534150" y="3910013"/>
              <a:ext cx="609600" cy="0"/>
            </a:xfrm>
            <a:prstGeom prst="line">
              <a:avLst/>
            </a:prstGeom>
            <a:noFill/>
            <a:ln w="19050">
              <a:solidFill>
                <a:srgbClr val="CC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" name="Line 88"/>
            <p:cNvSpPr>
              <a:spLocks noChangeShapeType="1"/>
            </p:cNvSpPr>
            <p:nvPr/>
          </p:nvSpPr>
          <p:spPr bwMode="auto">
            <a:xfrm>
              <a:off x="6759575" y="4335463"/>
              <a:ext cx="0" cy="1022350"/>
            </a:xfrm>
            <a:prstGeom prst="line">
              <a:avLst/>
            </a:prstGeom>
            <a:noFill/>
            <a:ln w="19050">
              <a:solidFill>
                <a:srgbClr val="CC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" name="Line 89"/>
            <p:cNvSpPr>
              <a:spLocks noChangeShapeType="1"/>
            </p:cNvSpPr>
            <p:nvPr/>
          </p:nvSpPr>
          <p:spPr bwMode="auto">
            <a:xfrm flipH="1">
              <a:off x="6783388" y="4835525"/>
              <a:ext cx="609600" cy="0"/>
            </a:xfrm>
            <a:prstGeom prst="line">
              <a:avLst/>
            </a:prstGeom>
            <a:noFill/>
            <a:ln w="19050">
              <a:solidFill>
                <a:srgbClr val="CC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" name="Text Box 56"/>
            <p:cNvSpPr txBox="1">
              <a:spLocks noChangeArrowheads="1"/>
            </p:cNvSpPr>
            <p:nvPr/>
          </p:nvSpPr>
          <p:spPr bwMode="auto">
            <a:xfrm>
              <a:off x="3697288" y="3590925"/>
              <a:ext cx="917575" cy="3667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>
                <a:lnSpc>
                  <a:spcPct val="9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i="1">
                  <a:solidFill>
                    <a:srgbClr val="CC0000"/>
                  </a:solidFill>
                </a:rPr>
                <a:t>socket</a:t>
              </a:r>
            </a:p>
          </p:txBody>
        </p:sp>
        <p:sp>
          <p:nvSpPr>
            <p:cNvPr id="42" name="Line 91"/>
            <p:cNvSpPr>
              <a:spLocks noChangeShapeType="1"/>
            </p:cNvSpPr>
            <p:nvPr/>
          </p:nvSpPr>
          <p:spPr bwMode="auto">
            <a:xfrm flipV="1">
              <a:off x="2700338" y="3790950"/>
              <a:ext cx="968375" cy="434975"/>
            </a:xfrm>
            <a:prstGeom prst="line">
              <a:avLst/>
            </a:prstGeom>
            <a:noFill/>
            <a:ln w="19050">
              <a:solidFill>
                <a:srgbClr val="CC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" name="Line 92"/>
            <p:cNvSpPr>
              <a:spLocks noChangeShapeType="1"/>
            </p:cNvSpPr>
            <p:nvPr/>
          </p:nvSpPr>
          <p:spPr bwMode="auto">
            <a:xfrm flipH="1" flipV="1">
              <a:off x="4635500" y="3779838"/>
              <a:ext cx="968375" cy="434975"/>
            </a:xfrm>
            <a:prstGeom prst="line">
              <a:avLst/>
            </a:prstGeom>
            <a:noFill/>
            <a:ln w="19050">
              <a:solidFill>
                <a:srgbClr val="CC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44" name="Group 93"/>
            <p:cNvGrpSpPr>
              <a:grpSpLocks/>
            </p:cNvGrpSpPr>
            <p:nvPr/>
          </p:nvGrpSpPr>
          <p:grpSpPr bwMode="auto">
            <a:xfrm>
              <a:off x="358775" y="4808538"/>
              <a:ext cx="1035050" cy="904875"/>
              <a:chOff x="-44" y="1473"/>
              <a:chExt cx="981" cy="1105"/>
            </a:xfrm>
          </p:grpSpPr>
          <p:pic>
            <p:nvPicPr>
              <p:cNvPr id="48" name="Picture 94" descr="desktop_computer_stylized_medium"/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flipH="1">
                <a:off x="-44" y="1473"/>
                <a:ext cx="981" cy="110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49" name="Freeform 95"/>
              <p:cNvSpPr>
                <a:spLocks/>
              </p:cNvSpPr>
              <p:nvPr/>
            </p:nvSpPr>
            <p:spPr bwMode="auto">
              <a:xfrm flipH="1">
                <a:off x="374" y="1579"/>
                <a:ext cx="477" cy="506"/>
              </a:xfrm>
              <a:custGeom>
                <a:avLst/>
                <a:gdLst>
                  <a:gd name="T0" fmla="*/ 0 w 356"/>
                  <a:gd name="T1" fmla="*/ 0 h 368"/>
                  <a:gd name="T2" fmla="*/ 3117 w 356"/>
                  <a:gd name="T3" fmla="*/ 180 h 368"/>
                  <a:gd name="T4" fmla="*/ 3697 w 356"/>
                  <a:gd name="T5" fmla="*/ 3762 h 368"/>
                  <a:gd name="T6" fmla="*/ 815 w 356"/>
                  <a:gd name="T7" fmla="*/ 4705 h 368"/>
                  <a:gd name="T8" fmla="*/ 0 w 356"/>
                  <a:gd name="T9" fmla="*/ 0 h 36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56"/>
                  <a:gd name="T16" fmla="*/ 0 h 368"/>
                  <a:gd name="T17" fmla="*/ 356 w 356"/>
                  <a:gd name="T18" fmla="*/ 368 h 36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56" h="368">
                    <a:moveTo>
                      <a:pt x="0" y="0"/>
                    </a:moveTo>
                    <a:lnTo>
                      <a:pt x="300" y="14"/>
                    </a:lnTo>
                    <a:lnTo>
                      <a:pt x="356" y="294"/>
                    </a:lnTo>
                    <a:lnTo>
                      <a:pt x="78" y="368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chemeClr val="bg1"/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</p:grpSp>
        <p:grpSp>
          <p:nvGrpSpPr>
            <p:cNvPr id="45" name="Group 96"/>
            <p:cNvGrpSpPr>
              <a:grpSpLocks/>
            </p:cNvGrpSpPr>
            <p:nvPr/>
          </p:nvGrpSpPr>
          <p:grpSpPr bwMode="auto">
            <a:xfrm flipH="1">
              <a:off x="7075488" y="5091113"/>
              <a:ext cx="1035050" cy="904875"/>
              <a:chOff x="-44" y="1473"/>
              <a:chExt cx="981" cy="1105"/>
            </a:xfrm>
          </p:grpSpPr>
          <p:pic>
            <p:nvPicPr>
              <p:cNvPr id="46" name="Picture 97" descr="desktop_computer_stylized_medium"/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flipH="1">
                <a:off x="-44" y="1473"/>
                <a:ext cx="981" cy="110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47" name="Freeform 98"/>
              <p:cNvSpPr>
                <a:spLocks/>
              </p:cNvSpPr>
              <p:nvPr/>
            </p:nvSpPr>
            <p:spPr bwMode="auto">
              <a:xfrm flipH="1">
                <a:off x="374" y="1579"/>
                <a:ext cx="477" cy="506"/>
              </a:xfrm>
              <a:custGeom>
                <a:avLst/>
                <a:gdLst>
                  <a:gd name="T0" fmla="*/ 0 w 356"/>
                  <a:gd name="T1" fmla="*/ 0 h 368"/>
                  <a:gd name="T2" fmla="*/ 3117 w 356"/>
                  <a:gd name="T3" fmla="*/ 180 h 368"/>
                  <a:gd name="T4" fmla="*/ 3697 w 356"/>
                  <a:gd name="T5" fmla="*/ 3762 h 368"/>
                  <a:gd name="T6" fmla="*/ 815 w 356"/>
                  <a:gd name="T7" fmla="*/ 4705 h 368"/>
                  <a:gd name="T8" fmla="*/ 0 w 356"/>
                  <a:gd name="T9" fmla="*/ 0 h 36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56"/>
                  <a:gd name="T16" fmla="*/ 0 h 368"/>
                  <a:gd name="T17" fmla="*/ 356 w 356"/>
                  <a:gd name="T18" fmla="*/ 368 h 36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56" h="368">
                    <a:moveTo>
                      <a:pt x="0" y="0"/>
                    </a:moveTo>
                    <a:lnTo>
                      <a:pt x="300" y="14"/>
                    </a:lnTo>
                    <a:lnTo>
                      <a:pt x="356" y="294"/>
                    </a:lnTo>
                    <a:lnTo>
                      <a:pt x="78" y="368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chemeClr val="bg1"/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16444246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7318</TotalTime>
  <Words>1645</Words>
  <Application>Microsoft Macintosh PowerPoint</Application>
  <PresentationFormat>On-screen Show (4:3)</PresentationFormat>
  <Paragraphs>173</Paragraphs>
  <Slides>22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3" baseType="lpstr">
      <vt:lpstr>Default Design</vt:lpstr>
      <vt:lpstr>Network and Port Scanning</vt:lpstr>
      <vt:lpstr>Host Discovery</vt:lpstr>
      <vt:lpstr>IP Address </vt:lpstr>
      <vt:lpstr>Port Scanning</vt:lpstr>
      <vt:lpstr>TCP Segment</vt:lpstr>
      <vt:lpstr>TCP 3-Way Handshake</vt:lpstr>
      <vt:lpstr>Port Scanning</vt:lpstr>
      <vt:lpstr>connect (TCP) Scan</vt:lpstr>
      <vt:lpstr>Socket</vt:lpstr>
      <vt:lpstr>Port Scanner in Python</vt:lpstr>
      <vt:lpstr>Port Scanning with (TCP) SYN (1) </vt:lpstr>
      <vt:lpstr>Port Scanning with TCP SYN (2) </vt:lpstr>
      <vt:lpstr>connect() vs. SYN</vt:lpstr>
      <vt:lpstr>UDP Scan (1)</vt:lpstr>
      <vt:lpstr>UDP Scan (2)</vt:lpstr>
      <vt:lpstr>nmap Network Mapper</vt:lpstr>
      <vt:lpstr>nmap</vt:lpstr>
      <vt:lpstr>nmap</vt:lpstr>
      <vt:lpstr>Port Scan Examples</vt:lpstr>
      <vt:lpstr>nmap</vt:lpstr>
      <vt:lpstr>nmap</vt:lpstr>
      <vt:lpstr>Firewall/IDS Evasion/Spoofing</vt:lpstr>
    </vt:vector>
  </TitlesOfParts>
  <Company>UD CIS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Unix System Overview</dc:title>
  <dc:creator>CHien-Chung Shen</dc:creator>
  <cp:lastModifiedBy>Chien-Chung Shen</cp:lastModifiedBy>
  <cp:revision>138</cp:revision>
  <cp:lastPrinted>2014-09-04T17:38:30Z</cp:lastPrinted>
  <dcterms:created xsi:type="dcterms:W3CDTF">2012-06-22T13:42:06Z</dcterms:created>
  <dcterms:modified xsi:type="dcterms:W3CDTF">2016-03-10T14:54:46Z</dcterms:modified>
</cp:coreProperties>
</file>